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334" r:id="rId2"/>
    <p:sldId id="2733" r:id="rId3"/>
    <p:sldId id="2738" r:id="rId4"/>
    <p:sldId id="2953" r:id="rId5"/>
    <p:sldId id="2739" r:id="rId6"/>
    <p:sldId id="2740" r:id="rId7"/>
    <p:sldId id="2742" r:id="rId8"/>
    <p:sldId id="2745" r:id="rId9"/>
    <p:sldId id="2747" r:id="rId10"/>
    <p:sldId id="2746" r:id="rId11"/>
    <p:sldId id="2748" r:id="rId12"/>
    <p:sldId id="2951" r:id="rId13"/>
    <p:sldId id="2743" r:id="rId14"/>
    <p:sldId id="2774" r:id="rId15"/>
    <p:sldId id="2750" r:id="rId16"/>
    <p:sldId id="2952" r:id="rId17"/>
    <p:sldId id="2741" r:id="rId18"/>
    <p:sldId id="2751" r:id="rId19"/>
    <p:sldId id="2756" r:id="rId20"/>
    <p:sldId id="2752" r:id="rId21"/>
    <p:sldId id="2757" r:id="rId22"/>
    <p:sldId id="2753" r:id="rId23"/>
    <p:sldId id="2758" r:id="rId24"/>
    <p:sldId id="2736" r:id="rId25"/>
    <p:sldId id="2759" r:id="rId26"/>
    <p:sldId id="2734" r:id="rId27"/>
    <p:sldId id="2735" r:id="rId28"/>
    <p:sldId id="2754" r:id="rId29"/>
    <p:sldId id="2902" r:id="rId30"/>
    <p:sldId id="2220" r:id="rId31"/>
    <p:sldId id="2908" r:id="rId32"/>
    <p:sldId id="2907" r:id="rId33"/>
    <p:sldId id="2926" r:id="rId34"/>
    <p:sldId id="2718" r:id="rId35"/>
    <p:sldId id="2719" r:id="rId36"/>
    <p:sldId id="2956" r:id="rId37"/>
    <p:sldId id="2722" r:id="rId38"/>
    <p:sldId id="2793" r:id="rId39"/>
    <p:sldId id="2911" r:id="rId40"/>
    <p:sldId id="2917" r:id="rId41"/>
    <p:sldId id="2918" r:id="rId42"/>
    <p:sldId id="2919" r:id="rId43"/>
    <p:sldId id="2929" r:id="rId44"/>
    <p:sldId id="2921" r:id="rId45"/>
    <p:sldId id="2930" r:id="rId46"/>
    <p:sldId id="2931" r:id="rId47"/>
    <p:sldId id="2923" r:id="rId48"/>
    <p:sldId id="2924" r:id="rId49"/>
    <p:sldId id="2954" r:id="rId50"/>
    <p:sldId id="2925" r:id="rId51"/>
    <p:sldId id="2955" r:id="rId52"/>
    <p:sldId id="2922" r:id="rId53"/>
    <p:sldId id="2927" r:id="rId54"/>
    <p:sldId id="2912" r:id="rId55"/>
    <p:sldId id="2349" r:id="rId56"/>
    <p:sldId id="2928" r:id="rId57"/>
    <p:sldId id="2910" r:id="rId58"/>
    <p:sldId id="2118" r:id="rId59"/>
    <p:sldId id="2933" r:id="rId60"/>
    <p:sldId id="2934" r:id="rId61"/>
    <p:sldId id="2932" r:id="rId62"/>
    <p:sldId id="2957" r:id="rId63"/>
    <p:sldId id="2935" r:id="rId64"/>
    <p:sldId id="2891" r:id="rId65"/>
    <p:sldId id="2700" r:id="rId66"/>
    <p:sldId id="2936" r:id="rId67"/>
    <p:sldId id="2704" r:id="rId68"/>
    <p:sldId id="2938" r:id="rId69"/>
    <p:sldId id="2939" r:id="rId70"/>
    <p:sldId id="2958" r:id="rId71"/>
    <p:sldId id="2959" r:id="rId72"/>
    <p:sldId id="2941" r:id="rId73"/>
    <p:sldId id="2942" r:id="rId74"/>
    <p:sldId id="2943" r:id="rId75"/>
    <p:sldId id="2946" r:id="rId76"/>
    <p:sldId id="2947" r:id="rId77"/>
    <p:sldId id="2944" r:id="rId78"/>
    <p:sldId id="2945" r:id="rId79"/>
    <p:sldId id="2948" r:id="rId80"/>
    <p:sldId id="2960" r:id="rId81"/>
    <p:sldId id="2949" r:id="rId82"/>
    <p:sldId id="2950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4"/>
    <p:restoredTop sz="81798"/>
  </p:normalViewPr>
  <p:slideViewPr>
    <p:cSldViewPr>
      <p:cViewPr varScale="1">
        <p:scale>
          <a:sx n="94" d="100"/>
          <a:sy n="94" d="100"/>
        </p:scale>
        <p:origin x="1464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37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48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75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6312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10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7856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33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8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32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pchisq</a:t>
            </a:r>
            <a:r>
              <a:rPr lang="en-GB" dirty="0"/>
              <a:t>(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0.43</a:t>
            </a:r>
            <a:r>
              <a:rPr lang="en-GB" dirty="0"/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=2</a:t>
            </a:r>
            <a:r>
              <a:rPr lang="en-GB" dirty="0"/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lower.tail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=</a:t>
            </a:r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FALSE</a:t>
            </a:r>
            <a:r>
              <a:rPr lang="en-GB" dirty="0"/>
              <a:t>)</a:t>
            </a:r>
            <a:endParaRPr lang="en-GB" sz="120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42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93502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91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39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820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13326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48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40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35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64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09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1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66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03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7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21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04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04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26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08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73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71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29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39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25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9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7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hyperlink" Target="https://www.youtube.com/watch?v=Uv6nGIgZMVw" TargetMode="External"/><Relationship Id="rId2" Type="http://schemas.openxmlformats.org/officeDocument/2006/relationships/hyperlink" Target="https://www.youtube.com/watch?v=32CuxWdOlo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2tuBREK_mgE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mtbJbDwqWLE" TargetMode="External"/><Relationship Id="rId9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>
                <a:solidFill>
                  <a:srgbClr val="99CC00"/>
                </a:solidFill>
              </a:rPr>
              <a:t>18</a:t>
            </a:r>
            <a:endParaRPr lang="en-US" sz="40000" dirty="0">
              <a:solidFill>
                <a:srgbClr val="99C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Chi-square</a:t>
            </a:r>
          </a:p>
          <a:p>
            <a:pPr marL="39688"/>
            <a:r>
              <a:rPr lang="en-US" altLang="ja-JP" sz="4000" dirty="0">
                <a:latin typeface="Helvetica Neue Light" charset="0"/>
                <a:cs typeface="Helvetica Neue Light" charset="0"/>
                <a:sym typeface="Helvetica Neue Light" charset="0"/>
              </a:rPr>
              <a:t>+ practice</a:t>
            </a:r>
            <a:endParaRPr lang="en-US" altLang="ja-JP" sz="4000" dirty="0">
              <a:solidFill>
                <a:schemeClr val="tx1"/>
              </a:solidFill>
              <a:latin typeface="Helvetica Neue Light" charset="0"/>
              <a:cs typeface="Helvetica Neue Light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49EA165-9DDA-CA4A-A91B-90684F96664B}"/>
              </a:ext>
            </a:extLst>
          </p:cNvPr>
          <p:cNvSpPr txBox="1">
            <a:spLocks/>
          </p:cNvSpPr>
          <p:nvPr/>
        </p:nvSpPr>
        <p:spPr bwMode="auto">
          <a:xfrm>
            <a:off x="609600" y="609600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now, like with all the test we have seen, we look into a table, here the Chi-square table)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6AF9A-24FE-9649-B0A7-96776AC4F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43"/>
          <a:stretch/>
        </p:blipFill>
        <p:spPr>
          <a:xfrm>
            <a:off x="618067" y="1752600"/>
            <a:ext cx="5589351" cy="4953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553110-7389-5F49-BFE2-B1165464B37C}"/>
              </a:ext>
            </a:extLst>
          </p:cNvPr>
          <p:cNvSpPr/>
          <p:nvPr/>
        </p:nvSpPr>
        <p:spPr bwMode="auto">
          <a:xfrm>
            <a:off x="1295400" y="3276600"/>
            <a:ext cx="533400" cy="304800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6F60561-D926-EF47-8DD4-9D1219278C3D}"/>
              </a:ext>
            </a:extLst>
          </p:cNvPr>
          <p:cNvSpPr/>
          <p:nvPr/>
        </p:nvSpPr>
        <p:spPr bwMode="auto">
          <a:xfrm>
            <a:off x="1828801" y="2667001"/>
            <a:ext cx="4739578" cy="702856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756B7-E2E6-DD46-B035-7A4B2B6E76B5}"/>
              </a:ext>
            </a:extLst>
          </p:cNvPr>
          <p:cNvSpPr/>
          <p:nvPr/>
        </p:nvSpPr>
        <p:spPr>
          <a:xfrm>
            <a:off x="6568378" y="2723526"/>
            <a:ext cx="2505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solidFill>
                  <a:srgbClr val="222222"/>
                </a:solidFill>
                <a:latin typeface="arial" panose="020B0604020202020204" pitchFamily="34" charset="0"/>
              </a:rPr>
              <a:t>degree of freedom DF </a:t>
            </a:r>
          </a:p>
          <a:p>
            <a:r>
              <a:rPr lang="en-GB" b="0" dirty="0">
                <a:solidFill>
                  <a:srgbClr val="222222"/>
                </a:solidFill>
                <a:latin typeface="arial" panose="020B0604020202020204" pitchFamily="34" charset="0"/>
              </a:rPr>
              <a:t>= number of group - 1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0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2438400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24.96 &gt; 3.841 so we </a:t>
            </a:r>
            <a:r>
              <a:rPr lang="en-GB" sz="2400" dirty="0">
                <a:solidFill>
                  <a:srgbClr val="99CC00"/>
                </a:solidFill>
                <a:latin typeface="arial" panose="020B0604020202020204" pitchFamily="34" charset="0"/>
              </a:rPr>
              <a:t>reject the null hypothesis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our theory of 25% Brussel Sprout lovers does not hold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95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762000" y="609600"/>
            <a:ext cx="8610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		# of persons     %expected	    # expected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like BP 	        37.5		25%	        37.5</a:t>
            </a:r>
            <a:r>
              <a:rPr lang="en-GB" sz="1400" b="0" dirty="0">
                <a:solidFill>
                  <a:srgbClr val="222222"/>
                </a:solidFill>
                <a:latin typeface="arial" panose="020B0604020202020204" pitchFamily="34" charset="0"/>
              </a:rPr>
              <a:t> (25% of 150)</a:t>
            </a:r>
          </a:p>
          <a:p>
            <a:pPr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Dislike BP  	       112.5		75%	       112.5 </a:t>
            </a:r>
            <a:r>
              <a:rPr lang="en-GB" sz="1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(75% of 150)</a:t>
            </a: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		   150 (total)	         100%        150 (total)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D5C075-DB15-F240-9AAD-7C06FFADB5A2}"/>
              </a:ext>
            </a:extLst>
          </p:cNvPr>
          <p:cNvGrpSpPr/>
          <p:nvPr/>
        </p:nvGrpSpPr>
        <p:grpSpPr>
          <a:xfrm>
            <a:off x="2057399" y="2315049"/>
            <a:ext cx="6733925" cy="3298616"/>
            <a:chOff x="2057399" y="2315049"/>
            <a:chExt cx="6733925" cy="329861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B0C49F-744E-4046-BC3B-EC058A671D39}"/>
                </a:ext>
              </a:extLst>
            </p:cNvPr>
            <p:cNvGrpSpPr/>
            <p:nvPr/>
          </p:nvGrpSpPr>
          <p:grpSpPr>
            <a:xfrm>
              <a:off x="2057399" y="2315049"/>
              <a:ext cx="6733925" cy="2599593"/>
              <a:chOff x="2057399" y="2315049"/>
              <a:chExt cx="6733925" cy="259959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1FEB038-5820-3840-9639-EDD82D02B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7399" y="3657600"/>
                <a:ext cx="3125307" cy="1257042"/>
              </a:xfrm>
              <a:prstGeom prst="rect">
                <a:avLst/>
              </a:prstGeom>
            </p:spPr>
          </p:pic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57E4E4-17B0-244B-A910-8A0F3971F5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8917" y="2315049"/>
                <a:ext cx="4406565" cy="1593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ＭＳ Ｐゴシック" charset="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99CC00"/>
                    </a:solidFill>
                    <a:latin typeface="Arial" charset="0"/>
                    <a:cs typeface="Arial" charset="0"/>
                  </a:rPr>
                  <a:t>observed cases</a:t>
                </a: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29EEE6D-3466-0A46-8C82-61C09F6F835E}"/>
                  </a:ext>
                </a:extLst>
              </p:cNvPr>
              <p:cNvSpPr/>
              <p:nvPr/>
            </p:nvSpPr>
            <p:spPr bwMode="auto">
              <a:xfrm>
                <a:off x="3978323" y="2531796"/>
                <a:ext cx="822278" cy="1134979"/>
              </a:xfrm>
              <a:custGeom>
                <a:avLst/>
                <a:gdLst>
                  <a:gd name="connsiteX0" fmla="*/ 0 w 736979"/>
                  <a:gd name="connsiteY0" fmla="*/ 516397 h 516397"/>
                  <a:gd name="connsiteX1" fmla="*/ 423081 w 736979"/>
                  <a:gd name="connsiteY1" fmla="*/ 66021 h 516397"/>
                  <a:gd name="connsiteX2" fmla="*/ 736979 w 736979"/>
                  <a:gd name="connsiteY2" fmla="*/ 11430 h 51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979" h="516397">
                    <a:moveTo>
                      <a:pt x="0" y="516397"/>
                    </a:moveTo>
                    <a:cubicBezTo>
                      <a:pt x="150125" y="333289"/>
                      <a:pt x="300251" y="150182"/>
                      <a:pt x="423081" y="66021"/>
                    </a:cubicBezTo>
                    <a:cubicBezTo>
                      <a:pt x="545911" y="-18140"/>
                      <a:pt x="641445" y="-3355"/>
                      <a:pt x="736979" y="1143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BCC832B-B02F-994C-9478-E697587B13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4759" y="2990912"/>
                <a:ext cx="4406565" cy="1593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ＭＳ Ｐゴシック" charset="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99CC00"/>
                    </a:solidFill>
                    <a:latin typeface="Arial" charset="0"/>
                    <a:cs typeface="Arial" charset="0"/>
                  </a:rPr>
                  <a:t>expected cases</a:t>
                </a: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C4ACAB5-541A-124B-B178-8A788F21A059}"/>
                  </a:ext>
                </a:extLst>
              </p:cNvPr>
              <p:cNvSpPr/>
              <p:nvPr/>
            </p:nvSpPr>
            <p:spPr bwMode="auto">
              <a:xfrm>
                <a:off x="4800601" y="3361005"/>
                <a:ext cx="609598" cy="385618"/>
              </a:xfrm>
              <a:custGeom>
                <a:avLst/>
                <a:gdLst>
                  <a:gd name="connsiteX0" fmla="*/ 0 w 736979"/>
                  <a:gd name="connsiteY0" fmla="*/ 516397 h 516397"/>
                  <a:gd name="connsiteX1" fmla="*/ 423081 w 736979"/>
                  <a:gd name="connsiteY1" fmla="*/ 66021 h 516397"/>
                  <a:gd name="connsiteX2" fmla="*/ 736979 w 736979"/>
                  <a:gd name="connsiteY2" fmla="*/ 11430 h 51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979" h="516397">
                    <a:moveTo>
                      <a:pt x="0" y="516397"/>
                    </a:moveTo>
                    <a:cubicBezTo>
                      <a:pt x="150125" y="333289"/>
                      <a:pt x="300251" y="150182"/>
                      <a:pt x="423081" y="66021"/>
                    </a:cubicBezTo>
                    <a:cubicBezTo>
                      <a:pt x="545911" y="-18140"/>
                      <a:pt x="641445" y="-3355"/>
                      <a:pt x="736979" y="1143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DED95E8-8E14-B94E-A53B-E3F1C749B9FF}"/>
                    </a:ext>
                  </a:extLst>
                </p:cNvPr>
                <p:cNvSpPr/>
                <p:nvPr/>
              </p:nvSpPr>
              <p:spPr>
                <a:xfrm>
                  <a:off x="2675060" y="4944956"/>
                  <a:ext cx="3775264" cy="6687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2400" b="0" dirty="0">
                      <a:solidFill>
                        <a:srgbClr val="222222"/>
                      </a:solidFill>
                      <a:latin typeface="arial" panose="020B0604020202020204" pitchFamily="34" charset="0"/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37.5−37.5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37.5</m:t>
                          </m:r>
                        </m:den>
                      </m:f>
                      <m:r>
                        <a:rPr lang="en-US" sz="2400" b="1" i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GB" sz="2400" b="0" dirty="0">
                      <a:solidFill>
                        <a:srgbClr val="222222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400" b="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12.5</m:t>
                                  </m:r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112</m:t>
                                  </m:r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  <m:r>
                            <a:rPr lang="en-US" sz="2400" b="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.5</m:t>
                          </m:r>
                        </m:den>
                      </m:f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DED95E8-8E14-B94E-A53B-E3F1C749B9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060" y="4944956"/>
                  <a:ext cx="3775264" cy="668709"/>
                </a:xfrm>
                <a:prstGeom prst="rect">
                  <a:avLst/>
                </a:prstGeom>
                <a:blipFill>
                  <a:blip r:embed="rId4"/>
                  <a:stretch>
                    <a:fillRect l="-234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2D3D80-8CFA-D14A-B4B2-A49467728C37}"/>
                </a:ext>
              </a:extLst>
            </p:cNvPr>
            <p:cNvSpPr/>
            <p:nvPr/>
          </p:nvSpPr>
          <p:spPr>
            <a:xfrm>
              <a:off x="6201769" y="4972909"/>
              <a:ext cx="7056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0" dirty="0">
                  <a:solidFill>
                    <a:srgbClr val="222222"/>
                  </a:solidFill>
                  <a:latin typeface="arial" panose="020B0604020202020204" pitchFamily="34" charset="0"/>
                </a:rPr>
                <a:t> = 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91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838200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let’s see if our theory holds with a raise of hand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who like Brussel sprout?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who dislike Brussel sprout?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EE9BCC-642E-AA4B-8A7D-E6222959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371600"/>
            <a:ext cx="3810000" cy="195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B67D3-867C-AF40-B831-931F63BB8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545763"/>
            <a:ext cx="2971800" cy="171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table = c(11,139)</a:t>
            </a:r>
          </a:p>
          <a:p>
            <a:r>
              <a:rPr lang="en-US" b="0" dirty="0" err="1">
                <a:latin typeface="Courier" pitchFamily="2" charset="0"/>
              </a:rPr>
              <a:t>chisq.test</a:t>
            </a:r>
            <a:r>
              <a:rPr lang="en-US" b="0" dirty="0">
                <a:latin typeface="Courier" pitchFamily="2" charset="0"/>
              </a:rPr>
              <a:t>(table, p = c(1/4, 3/4))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Chi-squared test for given probabilities</a:t>
            </a:r>
          </a:p>
          <a:p>
            <a:br>
              <a:rPr lang="en-US" b="0" dirty="0">
                <a:solidFill>
                  <a:srgbClr val="99CC00"/>
                </a:solidFill>
                <a:latin typeface="Courier" pitchFamily="2" charset="0"/>
              </a:rPr>
            </a:br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data:  table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X-squared = 24.969, df = 1, p-value = 5.826e-07</a:t>
            </a: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if p&lt;0.05 reject null, not good model</a:t>
            </a: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10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2438400"/>
            <a:ext cx="7924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this example is fairly simple but Chi-square also work with more data,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30% prefer eating chicken for Christmas dinner, 50% prefer turkey, 10% prefer vegetarian option, 10% prefer other types of meat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479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table = c(30,50,20,10)</a:t>
            </a:r>
          </a:p>
          <a:p>
            <a:r>
              <a:rPr lang="en-US" b="0" dirty="0" err="1">
                <a:latin typeface="Courier" pitchFamily="2" charset="0"/>
              </a:rPr>
              <a:t>chisq.test</a:t>
            </a:r>
            <a:r>
              <a:rPr lang="en-US" b="0" dirty="0">
                <a:latin typeface="Courier" pitchFamily="2" charset="0"/>
              </a:rPr>
              <a:t>(table, p = c(0.3,0.5,0.1,0.1))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Chi-squared test for given probabilities</a:t>
            </a:r>
          </a:p>
          <a:p>
            <a:br>
              <a:rPr lang="en-US" b="0" dirty="0">
                <a:solidFill>
                  <a:srgbClr val="99CC00"/>
                </a:solidFill>
                <a:latin typeface="Courier" pitchFamily="2" charset="0"/>
              </a:rPr>
            </a:br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data:  table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X-squared = 8.1818, df = 3, p-value = 0.0424</a:t>
            </a: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(still reject, not good model)</a:t>
            </a: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6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contingency tables</a:t>
            </a:r>
          </a:p>
        </p:txBody>
      </p:sp>
    </p:spTree>
    <p:extLst>
      <p:ext uri="{BB962C8B-B14F-4D97-AF65-F5344CB8AC3E}">
        <p14:creationId xmlns:p14="http://schemas.microsoft.com/office/powerpoint/2010/main" val="8334241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838200"/>
            <a:ext cx="80772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public opinion surveys tend to show relationship between gender and </a:t>
            </a:r>
            <a:r>
              <a:rPr lang="en-GB" sz="2400" b="0" i="1" dirty="0">
                <a:solidFill>
                  <a:srgbClr val="222222"/>
                </a:solidFill>
                <a:latin typeface="arial" panose="020B0604020202020204" pitchFamily="34" charset="0"/>
              </a:rPr>
              <a:t>something</a:t>
            </a: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, e.g. preference in sport car vs. family car (public opinion surveys are very stereotypical!)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so here we have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variables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: gender (female or male) and car preference (sport or family)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we do a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Chi-square contingency table test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to prove preference of car is related to or dependant upon gender</a:t>
            </a:r>
            <a:endParaRPr lang="en-GB" sz="2400" b="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C8174-44A1-A840-8229-7423AC554A1F}"/>
              </a:ext>
            </a:extLst>
          </p:cNvPr>
          <p:cNvSpPr txBox="1">
            <a:spLocks/>
          </p:cNvSpPr>
          <p:nvPr/>
        </p:nvSpPr>
        <p:spPr bwMode="auto">
          <a:xfrm>
            <a:off x="2438400" y="3505200"/>
            <a:ext cx="4419600" cy="13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       male female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sport    26      3 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family   24     22 </a:t>
            </a:r>
            <a:endParaRPr lang="en-US" sz="2400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600200"/>
            <a:ext cx="80772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but we don’t have ”expected value” here so we first need to calculate them  for each cell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where R = row, C= column, N = total, </a:t>
            </a:r>
          </a:p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for </a:t>
            </a:r>
            <a:r>
              <a:rPr lang="en-GB" sz="2400" b="0" dirty="0" err="1">
                <a:latin typeface="arial" panose="020B0604020202020204" pitchFamily="34" charset="0"/>
              </a:rPr>
              <a:t>ith</a:t>
            </a:r>
            <a:r>
              <a:rPr lang="en-GB" sz="2400" b="0" dirty="0">
                <a:latin typeface="arial" panose="020B0604020202020204" pitchFamily="34" charset="0"/>
              </a:rPr>
              <a:t> row and </a:t>
            </a:r>
            <a:r>
              <a:rPr lang="en-GB" sz="2400" b="0" dirty="0" err="1">
                <a:latin typeface="arial" panose="020B0604020202020204" pitchFamily="34" charset="0"/>
              </a:rPr>
              <a:t>jth</a:t>
            </a:r>
            <a:r>
              <a:rPr lang="en-GB" sz="2400" b="0" dirty="0">
                <a:latin typeface="arial" panose="020B0604020202020204" pitchFamily="34" charset="0"/>
              </a:rPr>
              <a:t>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997C5-1D8A-7A40-A48D-E5C7311AC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2731018"/>
            <a:ext cx="2298700" cy="10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EFAAB98-290D-BE4F-968B-C90EDD5C8AEE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3EE36B6-D452-014B-A20C-237601AE8CC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CEB8DAF-29B5-F049-AEE6-0FE246D99CB8}"/>
              </a:ext>
            </a:extLst>
          </p:cNvPr>
          <p:cNvSpPr/>
          <p:nvPr/>
        </p:nvSpPr>
        <p:spPr bwMode="auto">
          <a:xfrm>
            <a:off x="0" y="-274320"/>
            <a:ext cx="7400098" cy="7101840"/>
          </a:xfrm>
          <a:custGeom>
            <a:avLst/>
            <a:gdLst>
              <a:gd name="connsiteX0" fmla="*/ 0 w 7467600"/>
              <a:gd name="connsiteY0" fmla="*/ 121920 h 7101840"/>
              <a:gd name="connsiteX1" fmla="*/ 30480 w 7467600"/>
              <a:gd name="connsiteY1" fmla="*/ 7101840 h 7101840"/>
              <a:gd name="connsiteX2" fmla="*/ 5791200 w 7467600"/>
              <a:gd name="connsiteY2" fmla="*/ 7071360 h 7101840"/>
              <a:gd name="connsiteX3" fmla="*/ 5821680 w 7467600"/>
              <a:gd name="connsiteY3" fmla="*/ 3566160 h 7101840"/>
              <a:gd name="connsiteX4" fmla="*/ 7315200 w 7467600"/>
              <a:gd name="connsiteY4" fmla="*/ 2407920 h 7101840"/>
              <a:gd name="connsiteX5" fmla="*/ 7467600 w 7467600"/>
              <a:gd name="connsiteY5" fmla="*/ 2133600 h 7101840"/>
              <a:gd name="connsiteX6" fmla="*/ 7467600 w 7467600"/>
              <a:gd name="connsiteY6" fmla="*/ 1402080 h 7101840"/>
              <a:gd name="connsiteX7" fmla="*/ 6035040 w 7467600"/>
              <a:gd name="connsiteY7" fmla="*/ 1310640 h 7101840"/>
              <a:gd name="connsiteX8" fmla="*/ 3322320 w 7467600"/>
              <a:gd name="connsiteY8" fmla="*/ 1280160 h 7101840"/>
              <a:gd name="connsiteX9" fmla="*/ 2865120 w 7467600"/>
              <a:gd name="connsiteY9" fmla="*/ 0 h 7101840"/>
              <a:gd name="connsiteX10" fmla="*/ 0 w 7467600"/>
              <a:gd name="connsiteY10" fmla="*/ 213360 h 710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67600" h="7101840">
                <a:moveTo>
                  <a:pt x="0" y="121920"/>
                </a:moveTo>
                <a:lnTo>
                  <a:pt x="30480" y="7101840"/>
                </a:lnTo>
                <a:lnTo>
                  <a:pt x="5791200" y="7071360"/>
                </a:lnTo>
                <a:lnTo>
                  <a:pt x="5821680" y="3566160"/>
                </a:lnTo>
                <a:lnTo>
                  <a:pt x="7315200" y="2407920"/>
                </a:lnTo>
                <a:lnTo>
                  <a:pt x="7467600" y="2133600"/>
                </a:lnTo>
                <a:lnTo>
                  <a:pt x="7467600" y="1402080"/>
                </a:lnTo>
                <a:lnTo>
                  <a:pt x="6035040" y="1310640"/>
                </a:lnTo>
                <a:lnTo>
                  <a:pt x="3322320" y="1280160"/>
                </a:lnTo>
                <a:lnTo>
                  <a:pt x="2865120" y="0"/>
                </a:lnTo>
                <a:lnTo>
                  <a:pt x="0" y="213360"/>
                </a:lnTo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8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2057400" y="589280"/>
            <a:ext cx="5181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       male female </a:t>
            </a:r>
            <a:r>
              <a:rPr lang="en-US" sz="2400" b="0" dirty="0">
                <a:latin typeface="Courier" pitchFamily="2" charset="0"/>
              </a:rPr>
              <a:t>Sum</a:t>
            </a: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sport    26      3  </a:t>
            </a:r>
            <a:r>
              <a:rPr lang="en-US" sz="2400" b="0" dirty="0">
                <a:latin typeface="Courier" pitchFamily="2" charset="0"/>
              </a:rPr>
              <a:t>29</a:t>
            </a: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family   24     22  </a:t>
            </a:r>
            <a:r>
              <a:rPr lang="en-US" sz="2400" b="0" dirty="0">
                <a:latin typeface="Courier" pitchFamily="2" charset="0"/>
              </a:rPr>
              <a:t>46</a:t>
            </a:r>
          </a:p>
          <a:p>
            <a:r>
              <a:rPr lang="en-US" sz="2400" b="0" dirty="0">
                <a:latin typeface="Courier" pitchFamily="2" charset="0"/>
              </a:rPr>
              <a:t>Sum      50     25  75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5A0071A-C529-964A-A419-1380D5A087E9}"/>
              </a:ext>
            </a:extLst>
          </p:cNvPr>
          <p:cNvSpPr txBox="1">
            <a:spLocks/>
          </p:cNvSpPr>
          <p:nvPr/>
        </p:nvSpPr>
        <p:spPr bwMode="auto">
          <a:xfrm>
            <a:off x="751840" y="2531796"/>
            <a:ext cx="8077200" cy="394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1. we compute the sums in all direction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2. for each cell, multiplying that cells row and column totals and dividing by our total sample size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e.g. case (sport, male)= (29 * 50) / 75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e.g. case (family, male= (46 * 50) / 75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0906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228600" y="533400"/>
            <a:ext cx="5181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Obs.    male female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sport    26      3 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family   24     22 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latin typeface="Courier" pitchFamily="2" charset="0"/>
              </a:rPr>
              <a:t> 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5A0071A-C529-964A-A419-1380D5A087E9}"/>
              </a:ext>
            </a:extLst>
          </p:cNvPr>
          <p:cNvSpPr txBox="1">
            <a:spLocks/>
          </p:cNvSpPr>
          <p:nvPr/>
        </p:nvSpPr>
        <p:spPr bwMode="auto">
          <a:xfrm>
            <a:off x="751840" y="2531796"/>
            <a:ext cx="8077200" cy="394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4. use same Chi-square formula </a:t>
            </a:r>
            <a:r>
              <a:rPr lang="en-US" sz="2400" b="0" dirty="0">
                <a:latin typeface="arial" panose="020B0604020202020204" pitchFamily="34" charset="0"/>
              </a:rPr>
              <a:t>than before</a:t>
            </a:r>
          </a:p>
          <a:p>
            <a:pPr>
              <a:spcBef>
                <a:spcPct val="20000"/>
              </a:spcBef>
              <a:defRPr/>
            </a:pPr>
            <a:endParaRPr lang="en-US" sz="2400" b="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400" b="0" dirty="0">
                <a:latin typeface="arial" panose="020B0604020202020204" pitchFamily="34" charset="0"/>
              </a:rPr>
              <a:t>5. </a:t>
            </a:r>
            <a:r>
              <a:rPr lang="en-GB" sz="2400" b="0" dirty="0"/>
              <a:t>Calculate degree of freedom as DF =(number of rows−1)∗(number of columns−1) (here = 1)</a:t>
            </a:r>
          </a:p>
          <a:p>
            <a:pPr>
              <a:spcBef>
                <a:spcPct val="20000"/>
              </a:spcBef>
              <a:defRPr/>
            </a:pPr>
            <a:endParaRPr lang="en-GB" sz="2400" b="0" dirty="0"/>
          </a:p>
          <a:p>
            <a:pPr>
              <a:spcBef>
                <a:spcPct val="20000"/>
              </a:spcBef>
              <a:defRPr/>
            </a:pPr>
            <a:r>
              <a:rPr lang="en-GB" sz="2400" b="0" dirty="0"/>
              <a:t>6. Use the Chi-square table to conclude!</a:t>
            </a:r>
            <a:br>
              <a:rPr lang="en-GB" sz="2400" dirty="0"/>
            </a:br>
            <a:endParaRPr lang="en-GB" sz="24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A459C-711F-1D45-ABF5-A4D2FD54AD07}"/>
              </a:ext>
            </a:extLst>
          </p:cNvPr>
          <p:cNvSpPr txBox="1">
            <a:spLocks/>
          </p:cNvSpPr>
          <p:nvPr/>
        </p:nvSpPr>
        <p:spPr bwMode="auto">
          <a:xfrm>
            <a:off x="4790440" y="457200"/>
            <a:ext cx="5181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Exp.	    male female</a:t>
            </a:r>
          </a:p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sport    19.3     0.9 </a:t>
            </a:r>
          </a:p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family   30.6     15.3 </a:t>
            </a:r>
          </a:p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            </a:t>
            </a:r>
          </a:p>
        </p:txBody>
      </p:sp>
    </p:spTree>
    <p:extLst>
      <p:ext uri="{BB962C8B-B14F-4D97-AF65-F5344CB8AC3E}">
        <p14:creationId xmlns:p14="http://schemas.microsoft.com/office/powerpoint/2010/main" val="1210345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table = matrix(c(26, 24, 3, 22), </a:t>
            </a:r>
            <a:r>
              <a:rPr lang="en-US" b="0" dirty="0" err="1">
                <a:latin typeface="Courier" pitchFamily="2" charset="0"/>
              </a:rPr>
              <a:t>ncol</a:t>
            </a:r>
            <a:r>
              <a:rPr lang="en-US" b="0" dirty="0">
                <a:latin typeface="Courier" pitchFamily="2" charset="0"/>
              </a:rPr>
              <a:t>=2)</a:t>
            </a:r>
          </a:p>
          <a:p>
            <a:r>
              <a:rPr lang="en-US" b="0" dirty="0" err="1">
                <a:latin typeface="Courier" pitchFamily="2" charset="0"/>
              </a:rPr>
              <a:t>colnames</a:t>
            </a:r>
            <a:r>
              <a:rPr lang="en-US" b="0" dirty="0">
                <a:latin typeface="Courier" pitchFamily="2" charset="0"/>
              </a:rPr>
              <a:t>(table) = c('male', 'female')</a:t>
            </a:r>
          </a:p>
          <a:p>
            <a:r>
              <a:rPr lang="en-US" b="0" dirty="0" err="1">
                <a:latin typeface="Courier" pitchFamily="2" charset="0"/>
              </a:rPr>
              <a:t>rownames</a:t>
            </a:r>
            <a:r>
              <a:rPr lang="en-US" b="0" dirty="0">
                <a:latin typeface="Courier" pitchFamily="2" charset="0"/>
              </a:rPr>
              <a:t>(table) = c('</a:t>
            </a:r>
            <a:r>
              <a:rPr lang="en-US" b="0" dirty="0" err="1">
                <a:latin typeface="Courier" pitchFamily="2" charset="0"/>
              </a:rPr>
              <a:t>sport','family</a:t>
            </a:r>
            <a:r>
              <a:rPr lang="en-US" b="0" dirty="0">
                <a:latin typeface="Courier" pitchFamily="2" charset="0"/>
              </a:rPr>
              <a:t>’)</a:t>
            </a:r>
          </a:p>
          <a:p>
            <a:r>
              <a:rPr lang="en-US" b="0" dirty="0" err="1">
                <a:latin typeface="Courier" pitchFamily="2" charset="0"/>
              </a:rPr>
              <a:t>addmargins</a:t>
            </a:r>
            <a:r>
              <a:rPr lang="en-US" b="0" dirty="0">
                <a:latin typeface="Courier" pitchFamily="2" charset="0"/>
              </a:rPr>
              <a:t>(table)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      male female Sum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sport    26      3  29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family   24     22  46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Sum      50     25  75</a:t>
            </a: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 err="1">
                <a:latin typeface="Courier" pitchFamily="2" charset="0"/>
              </a:rPr>
              <a:t>chisq.test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table,correct</a:t>
            </a:r>
            <a:r>
              <a:rPr lang="en-US" b="0" dirty="0">
                <a:latin typeface="Courier" pitchFamily="2" charset="0"/>
              </a:rPr>
              <a:t>=FALSE) #must use correct=FALSE for a 2 by 2 table otherwise = TRUE</a:t>
            </a:r>
          </a:p>
          <a:p>
            <a:br>
              <a:rPr lang="en-US" b="0" dirty="0">
                <a:solidFill>
                  <a:srgbClr val="99CC00"/>
                </a:solidFill>
                <a:latin typeface="Courier" pitchFamily="2" charset="0"/>
              </a:rPr>
            </a:br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Pearson's Chi-squared test</a:t>
            </a:r>
          </a:p>
          <a:p>
            <a:br>
              <a:rPr lang="en-US" b="0" dirty="0">
                <a:solidFill>
                  <a:srgbClr val="99CC00"/>
                </a:solidFill>
                <a:latin typeface="Courier" pitchFamily="2" charset="0"/>
              </a:rPr>
            </a:br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data:  table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X-squared = 11.244, </a:t>
            </a:r>
            <a:r>
              <a:rPr lang="en-US" b="0" dirty="0" err="1">
                <a:solidFill>
                  <a:srgbClr val="99CC00"/>
                </a:solidFill>
                <a:latin typeface="Courier" pitchFamily="2" charset="0"/>
              </a:rPr>
              <a:t>df</a:t>
            </a:r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 = 1, p-value = 0.0007986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93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533400" y="29718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we reject the null and conclude that car type preference is dependant of gender</a:t>
            </a:r>
            <a:endParaRPr lang="en-GB" sz="2400" dirty="0">
              <a:solidFill>
                <a:srgbClr val="99C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850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extra R</a:t>
            </a:r>
          </a:p>
        </p:txBody>
      </p:sp>
    </p:spTree>
    <p:extLst>
      <p:ext uri="{BB962C8B-B14F-4D97-AF65-F5344CB8AC3E}">
        <p14:creationId xmlns:p14="http://schemas.microsoft.com/office/powerpoint/2010/main" val="258620040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195C912-C9C7-FA43-B375-6E085B155B46}"/>
              </a:ext>
            </a:extLst>
          </p:cNvPr>
          <p:cNvGrpSpPr/>
          <p:nvPr/>
        </p:nvGrpSpPr>
        <p:grpSpPr>
          <a:xfrm rot="5400000">
            <a:off x="2904717" y="1438683"/>
            <a:ext cx="3105260" cy="4037894"/>
            <a:chOff x="5886340" y="2187782"/>
            <a:chExt cx="3105260" cy="403789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FCDB4C3-3202-8146-838E-2BCCC4715232}"/>
                </a:ext>
              </a:extLst>
            </p:cNvPr>
            <p:cNvSpPr/>
            <p:nvPr/>
          </p:nvSpPr>
          <p:spPr bwMode="auto">
            <a:xfrm>
              <a:off x="7437992" y="2199505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07C6F7D-7FEB-B540-866E-EEDC2D6123FD}"/>
                </a:ext>
              </a:extLst>
            </p:cNvPr>
            <p:cNvSpPr/>
            <p:nvPr/>
          </p:nvSpPr>
          <p:spPr bwMode="auto">
            <a:xfrm>
              <a:off x="8234796" y="2187782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954EEA2-46C1-DC4F-8CCD-0E6CD7027E7F}"/>
                </a:ext>
              </a:extLst>
            </p:cNvPr>
            <p:cNvSpPr/>
            <p:nvPr/>
          </p:nvSpPr>
          <p:spPr bwMode="auto">
            <a:xfrm>
              <a:off x="6347838" y="2983497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D4C689C-46E6-AB45-869D-1CBA62E8FC93}"/>
                </a:ext>
              </a:extLst>
            </p:cNvPr>
            <p:cNvSpPr/>
            <p:nvPr/>
          </p:nvSpPr>
          <p:spPr bwMode="auto">
            <a:xfrm>
              <a:off x="7707953" y="2990088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36B7536-10E1-4142-B6A2-0A9C91278E9E}"/>
                </a:ext>
              </a:extLst>
            </p:cNvPr>
            <p:cNvSpPr/>
            <p:nvPr/>
          </p:nvSpPr>
          <p:spPr bwMode="auto">
            <a:xfrm>
              <a:off x="5886340" y="3669297"/>
              <a:ext cx="794992" cy="80517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&gt;=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6FF4481-2D08-134C-88DC-8288C0A06C54}"/>
                </a:ext>
              </a:extLst>
            </p:cNvPr>
            <p:cNvSpPr/>
            <p:nvPr/>
          </p:nvSpPr>
          <p:spPr bwMode="auto">
            <a:xfrm>
              <a:off x="6746964" y="3669297"/>
              <a:ext cx="783668" cy="89409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&lt;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1722B7-6652-5249-BA56-99F08D8E0690}"/>
                </a:ext>
              </a:extLst>
            </p:cNvPr>
            <p:cNvSpPr/>
            <p:nvPr/>
          </p:nvSpPr>
          <p:spPr bwMode="auto">
            <a:xfrm rot="16200000">
              <a:off x="5606260" y="5317000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D1A0A03-B335-2B4F-BFAD-2B319CEB77C9}"/>
                </a:ext>
              </a:extLst>
            </p:cNvPr>
            <p:cNvSpPr/>
            <p:nvPr/>
          </p:nvSpPr>
          <p:spPr bwMode="auto">
            <a:xfrm rot="16200000">
              <a:off x="6467117" y="5257358"/>
              <a:ext cx="1343362" cy="555067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Fisher’s exact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23D436F-33F8-EB40-BE15-DDE647CB06C7}"/>
                </a:ext>
              </a:extLst>
            </p:cNvPr>
            <p:cNvSpPr/>
            <p:nvPr/>
          </p:nvSpPr>
          <p:spPr bwMode="auto">
            <a:xfrm rot="16200000">
              <a:off x="7372481" y="5385352"/>
              <a:ext cx="1343362" cy="29355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McNemar’s</a:t>
              </a: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93898B3-AA0A-B14B-95B1-B7CC0A9519D9}"/>
                </a:ext>
              </a:extLst>
            </p:cNvPr>
            <p:cNvSpPr/>
            <p:nvPr/>
          </p:nvSpPr>
          <p:spPr bwMode="auto">
            <a:xfrm rot="16200000">
              <a:off x="7941517" y="5358746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3112A3-7D8C-8245-AEE8-FE2FCB8BB625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 bwMode="auto">
            <a:xfrm flipH="1">
              <a:off x="6787736" y="2570092"/>
              <a:ext cx="986962" cy="413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D74ADE-B407-BE45-87DA-92E97D5C8DF2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 bwMode="auto">
            <a:xfrm>
              <a:off x="7774698" y="2570092"/>
              <a:ext cx="259437" cy="4199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A20F0A-0B89-9A45-A475-0B44172C0B15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 bwMode="auto">
            <a:xfrm flipH="1">
              <a:off x="6283836" y="3427687"/>
              <a:ext cx="503900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DEE9C7-DC9C-6240-9E0C-2E58F88D5FB8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 bwMode="auto">
            <a:xfrm>
              <a:off x="6787736" y="3427687"/>
              <a:ext cx="351062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7B360E-A3B6-9A4C-98AA-AD53B12F5E2C}"/>
                </a:ext>
              </a:extLst>
            </p:cNvPr>
            <p:cNvCxnSpPr>
              <a:cxnSpLocks/>
              <a:stCxn id="7" idx="2"/>
              <a:endCxn id="9" idx="3"/>
            </p:cNvCxnSpPr>
            <p:nvPr/>
          </p:nvCxnSpPr>
          <p:spPr bwMode="auto">
            <a:xfrm flipH="1">
              <a:off x="6277941" y="4474467"/>
              <a:ext cx="5895" cy="366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52B93E-3556-6749-B7E5-945774F80C1D}"/>
                </a:ext>
              </a:extLst>
            </p:cNvPr>
            <p:cNvCxnSpPr>
              <a:cxnSpLocks/>
              <a:stCxn id="8" idx="2"/>
              <a:endCxn id="10" idx="3"/>
            </p:cNvCxnSpPr>
            <p:nvPr/>
          </p:nvCxnSpPr>
          <p:spPr bwMode="auto">
            <a:xfrm>
              <a:off x="7138798" y="4563394"/>
              <a:ext cx="1" cy="2998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AD3BB5-684A-6A45-84C1-BCBE5E875A0C}"/>
                </a:ext>
              </a:extLst>
            </p:cNvPr>
            <p:cNvCxnSpPr>
              <a:cxnSpLocks/>
              <a:stCxn id="6" idx="2"/>
              <a:endCxn id="11" idx="3"/>
            </p:cNvCxnSpPr>
            <p:nvPr/>
          </p:nvCxnSpPr>
          <p:spPr bwMode="auto">
            <a:xfrm>
              <a:off x="8034135" y="3427687"/>
              <a:ext cx="10027" cy="14327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F77A28-99B8-1D4C-9C3A-D3A157F0EF83}"/>
                </a:ext>
              </a:extLst>
            </p:cNvPr>
            <p:cNvCxnSpPr>
              <a:cxnSpLocks/>
              <a:stCxn id="4" idx="2"/>
              <a:endCxn id="12" idx="3"/>
            </p:cNvCxnSpPr>
            <p:nvPr/>
          </p:nvCxnSpPr>
          <p:spPr bwMode="auto">
            <a:xfrm>
              <a:off x="8613198" y="2564036"/>
              <a:ext cx="0" cy="23182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63910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&gt; library(MASS)       # load the MASS package </a:t>
            </a:r>
            <a:br>
              <a:rPr lang="en-US" b="0" dirty="0">
                <a:latin typeface="Courier" pitchFamily="2" charset="0"/>
              </a:rPr>
            </a:br>
            <a:r>
              <a:rPr lang="en-US" b="0" dirty="0">
                <a:latin typeface="Courier" pitchFamily="2" charset="0"/>
              </a:rPr>
              <a:t>&gt; </a:t>
            </a:r>
            <a:r>
              <a:rPr lang="en-US" b="0" dirty="0" err="1">
                <a:latin typeface="Courier" pitchFamily="2" charset="0"/>
              </a:rPr>
              <a:t>tbl</a:t>
            </a:r>
            <a:r>
              <a:rPr lang="en-US" b="0" dirty="0">
                <a:latin typeface="Courier" pitchFamily="2" charset="0"/>
              </a:rPr>
              <a:t> = table(</a:t>
            </a:r>
            <a:r>
              <a:rPr lang="en-US" b="0" dirty="0" err="1">
                <a:latin typeface="Courier" pitchFamily="2" charset="0"/>
              </a:rPr>
              <a:t>survey$Smoke</a:t>
            </a:r>
            <a:r>
              <a:rPr lang="en-US" b="0" dirty="0">
                <a:latin typeface="Courier" pitchFamily="2" charset="0"/>
              </a:rPr>
              <a:t>, </a:t>
            </a:r>
            <a:r>
              <a:rPr lang="en-US" b="0" dirty="0" err="1">
                <a:latin typeface="Courier" pitchFamily="2" charset="0"/>
              </a:rPr>
              <a:t>survey$Exer</a:t>
            </a:r>
            <a:r>
              <a:rPr lang="en-US" b="0" dirty="0">
                <a:latin typeface="Courier" pitchFamily="2" charset="0"/>
              </a:rPr>
              <a:t>) </a:t>
            </a: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&gt; 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tbl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                 # the contingency table </a:t>
            </a:r>
            <a:br>
              <a:rPr lang="en-GB" b="0" dirty="0">
                <a:latin typeface="Courier" pitchFamily="2" charset="0"/>
                <a:cs typeface="Arial" pitchFamily="-112" charset="0"/>
              </a:rPr>
            </a:br>
            <a:r>
              <a:rPr lang="en-GB" b="0" dirty="0">
                <a:latin typeface="Courier" pitchFamily="2" charset="0"/>
                <a:cs typeface="Arial" pitchFamily="-112" charset="0"/>
              </a:rPr>
              <a:t> </a:t>
            </a:r>
            <a:br>
              <a:rPr lang="en-GB" b="0" dirty="0"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     Freq None Some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Heavy    7    1    3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Never   87   18   84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Occas</a:t>
            </a: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12    3    4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Regul</a:t>
            </a: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 9    1    7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fisher.test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tbl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) # if Counts &gt;= 5 in &lt; 75% cells otherwise or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chisq.test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tbl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) </a:t>
            </a:r>
          </a:p>
          <a:p>
            <a:br>
              <a:rPr lang="en-GB" b="0" dirty="0">
                <a:latin typeface="Courier" pitchFamily="2" charset="0"/>
                <a:cs typeface="Arial" pitchFamily="-112" charset="0"/>
              </a:rPr>
            </a:br>
            <a:r>
              <a:rPr lang="en-GB" b="0" dirty="0">
                <a:latin typeface="Courier" pitchFamily="2" charset="0"/>
                <a:cs typeface="Arial" pitchFamily="-112" charset="0"/>
              </a:rPr>
              <a:t>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     Fisher's Exact Test for Count Data</a:t>
            </a:r>
          </a:p>
          <a:p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endParaRPr lang="en-GB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data:  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tbl</a:t>
            </a:r>
            <a:endParaRPr lang="en-GB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p-value = 0.4138</a:t>
            </a:r>
          </a:p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alternative hypothesis: 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two.sided</a:t>
            </a:r>
            <a:endParaRPr lang="en-GB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F46BE-C486-1F4F-931E-EA143FD35632}"/>
              </a:ext>
            </a:extLst>
          </p:cNvPr>
          <p:cNvSpPr/>
          <p:nvPr/>
        </p:nvSpPr>
        <p:spPr>
          <a:xfrm>
            <a:off x="533400" y="38968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Fisher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</a:t>
            </a:r>
            <a:r>
              <a:rPr lang="en-US" b="0" dirty="0" err="1">
                <a:latin typeface="Courier" pitchFamily="2" charset="0"/>
              </a:rPr>
              <a:t>mcnemar</a:t>
            </a:r>
            <a:r>
              <a:rPr lang="en-US" b="0" dirty="0">
                <a:latin typeface="Courier" pitchFamily="2" charset="0"/>
              </a:rPr>
              <a:t> example on presidential Approval Ratings: Approval of the President's performance in office in two surveys, one month apart, for a random sample of 1600 voting-age Americans. 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Performance &lt;- matrix(c(794, 86, 150, 570), </a:t>
            </a:r>
            <a:r>
              <a:rPr lang="en-US" b="0" dirty="0" err="1">
                <a:latin typeface="Courier" pitchFamily="2" charset="0"/>
              </a:rPr>
              <a:t>nrow</a:t>
            </a:r>
            <a:r>
              <a:rPr lang="en-US" b="0" dirty="0">
                <a:latin typeface="Courier" pitchFamily="2" charset="0"/>
              </a:rPr>
              <a:t> = 2, </a:t>
            </a:r>
            <a:r>
              <a:rPr lang="en-US" b="0" dirty="0" err="1">
                <a:latin typeface="Courier" pitchFamily="2" charset="0"/>
              </a:rPr>
              <a:t>dimnames</a:t>
            </a:r>
            <a:r>
              <a:rPr lang="en-US" b="0" dirty="0">
                <a:latin typeface="Courier" pitchFamily="2" charset="0"/>
              </a:rPr>
              <a:t> = list("1st Survey" = c("Approve", "Disapprove"), "2nd Survey" = c("Approve", "Disapprove"))) </a:t>
            </a:r>
          </a:p>
          <a:p>
            <a:r>
              <a:rPr lang="en-US" b="0" dirty="0">
                <a:latin typeface="Courier" pitchFamily="2" charset="0"/>
              </a:rPr>
              <a:t>Performance 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           2nd Survey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1st Survey   Approve Disapprove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 Approve        794        150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 Disapprove      86        570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 err="1">
                <a:latin typeface="Courier" pitchFamily="2" charset="0"/>
              </a:rPr>
              <a:t>mcnemar.test</a:t>
            </a:r>
            <a:r>
              <a:rPr lang="en-US" b="0" dirty="0">
                <a:latin typeface="Courier" pitchFamily="2" charset="0"/>
              </a:rPr>
              <a:t>(Performance) </a:t>
            </a: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848D8-A44D-1E47-B556-57E4DC2B7A09}"/>
              </a:ext>
            </a:extLst>
          </p:cNvPr>
          <p:cNvSpPr/>
          <p:nvPr/>
        </p:nvSpPr>
        <p:spPr>
          <a:xfrm>
            <a:off x="533400" y="38968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mcnemar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72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pre-summary</a:t>
            </a:r>
          </a:p>
        </p:txBody>
      </p:sp>
    </p:spTree>
    <p:extLst>
      <p:ext uri="{BB962C8B-B14F-4D97-AF65-F5344CB8AC3E}">
        <p14:creationId xmlns:p14="http://schemas.microsoft.com/office/powerpoint/2010/main" val="253170095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BFF3-07C8-794A-A14A-0B16F115CED8}"/>
              </a:ext>
            </a:extLst>
          </p:cNvPr>
          <p:cNvSpPr txBox="1">
            <a:spLocks/>
          </p:cNvSpPr>
          <p:nvPr/>
        </p:nvSpPr>
        <p:spPr bwMode="auto">
          <a:xfrm>
            <a:off x="533400" y="3048000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ok so now you know almost all the tests needed!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3546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until now, we did statistical test using means or medians but the assumptions for means have eliminated certain types of dependant variables (e.g. categories such as gender)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dirty="0">
                <a:solidFill>
                  <a:srgbClr val="FF9900"/>
                </a:solidFill>
                <a:latin typeface="arial" panose="020B0604020202020204" pitchFamily="34" charset="0"/>
              </a:rPr>
              <a:t>mean not appropriate measure </a:t>
            </a: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of central tendency for categorical data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Chi-square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can do do!</a:t>
            </a:r>
          </a:p>
          <a:p>
            <a:pPr lvl="0">
              <a:spcBef>
                <a:spcPct val="20000"/>
              </a:spcBef>
              <a:defRPr/>
            </a:pP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0380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11E81418-32FF-3741-88EF-B4A7CBB0E7C5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349D086-6EC7-0B4F-BA9C-2F063E9520E0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E6EF8C90-D6EF-7648-B118-8DCA213E77CB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D1921592-D227-3E4C-AFAE-4C57FC6EF7D8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9D5DFA64-5DBE-C242-801B-D3FAAD87C1B4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C1858D-02CB-5049-B641-DDAC217A89B6}"/>
              </a:ext>
            </a:extLst>
          </p:cNvPr>
          <p:cNvCxnSpPr>
            <a:stCxn id="78" idx="1"/>
            <a:endCxn id="79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BE76573-BB15-5746-8B55-D160F4399E69}"/>
              </a:ext>
            </a:extLst>
          </p:cNvPr>
          <p:cNvCxnSpPr>
            <a:stCxn id="78" idx="3"/>
            <a:endCxn id="84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232A5B-0DB3-134A-97DE-37183FAE2F4D}"/>
              </a:ext>
            </a:extLst>
          </p:cNvPr>
          <p:cNvCxnSpPr>
            <a:cxnSpLocks/>
            <a:endCxn id="83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FDD1D4F-C768-3846-A99A-C46862F8373D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525A455-6F40-5641-8CD9-442F11E52BA7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2CFEA-8F0E-2843-85C2-EC1057D11369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63037943-A4B1-0C4B-920C-6F954FB6AF08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68211B7-E3AB-334C-BA26-232FBF5B926C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1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B46A3C-E734-844F-94AA-8DFB899718C9}"/>
              </a:ext>
            </a:extLst>
          </p:cNvPr>
          <p:cNvGrpSpPr/>
          <p:nvPr/>
        </p:nvGrpSpPr>
        <p:grpSpPr>
          <a:xfrm>
            <a:off x="120425" y="-767785"/>
            <a:ext cx="8871175" cy="5970761"/>
            <a:chOff x="120425" y="353839"/>
            <a:chExt cx="8871175" cy="5970761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13B1C3D-D028-6549-858B-E44B1A48CE04}"/>
                </a:ext>
              </a:extLst>
            </p:cNvPr>
            <p:cNvSpPr/>
            <p:nvPr/>
          </p:nvSpPr>
          <p:spPr bwMode="auto">
            <a:xfrm>
              <a:off x="3622764" y="353839"/>
              <a:ext cx="2286000" cy="38100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What type of data?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0DC48AC-FE88-9347-8698-A5362BE3C496}"/>
                </a:ext>
              </a:extLst>
            </p:cNvPr>
            <p:cNvSpPr/>
            <p:nvPr/>
          </p:nvSpPr>
          <p:spPr bwMode="auto">
            <a:xfrm>
              <a:off x="727164" y="382727"/>
              <a:ext cx="2008909" cy="646018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scale independent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448D37A-1171-0E4E-933E-13B9E9E35804}"/>
                </a:ext>
              </a:extLst>
            </p:cNvPr>
            <p:cNvSpPr/>
            <p:nvPr/>
          </p:nvSpPr>
          <p:spPr bwMode="auto">
            <a:xfrm>
              <a:off x="252034" y="1231612"/>
              <a:ext cx="1203239" cy="744425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scale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86FA6BA-ED83-3043-BD38-7567CBD544DA}"/>
                </a:ext>
              </a:extLst>
            </p:cNvPr>
            <p:cNvSpPr/>
            <p:nvPr/>
          </p:nvSpPr>
          <p:spPr bwMode="auto">
            <a:xfrm>
              <a:off x="6529889" y="353839"/>
              <a:ext cx="2033980" cy="568635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categorical independent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43EFA48-634A-1040-BD61-A0B3D4249359}"/>
                </a:ext>
              </a:extLst>
            </p:cNvPr>
            <p:cNvSpPr/>
            <p:nvPr/>
          </p:nvSpPr>
          <p:spPr bwMode="auto">
            <a:xfrm>
              <a:off x="1771678" y="1248473"/>
              <a:ext cx="1122523" cy="72756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categorical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1012CFBC-E696-CF46-BF61-3E63989F9FAE}"/>
                </a:ext>
              </a:extLst>
            </p:cNvPr>
            <p:cNvSpPr/>
            <p:nvPr/>
          </p:nvSpPr>
          <p:spPr bwMode="auto">
            <a:xfrm>
              <a:off x="252035" y="2209335"/>
              <a:ext cx="1203238" cy="427542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regressions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A377B74C-DFE8-2C4F-A3A6-0D63EF0C393B}"/>
                </a:ext>
              </a:extLst>
            </p:cNvPr>
            <p:cNvSpPr/>
            <p:nvPr/>
          </p:nvSpPr>
          <p:spPr bwMode="auto">
            <a:xfrm>
              <a:off x="1793964" y="2163247"/>
              <a:ext cx="1080955" cy="503740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logistic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regressions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F7D3EC5C-A487-A440-A20E-A1FAB784FD86}"/>
                </a:ext>
              </a:extLst>
            </p:cNvPr>
            <p:cNvSpPr/>
            <p:nvPr/>
          </p:nvSpPr>
          <p:spPr bwMode="auto">
            <a:xfrm>
              <a:off x="4001800" y="2171560"/>
              <a:ext cx="1004756" cy="46531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normally distributed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AE4C9B8-D9D9-014E-8B6A-BAED1DAE0B6A}"/>
                </a:ext>
              </a:extLst>
            </p:cNvPr>
            <p:cNvSpPr/>
            <p:nvPr/>
          </p:nvSpPr>
          <p:spPr bwMode="auto">
            <a:xfrm>
              <a:off x="5157342" y="2174746"/>
              <a:ext cx="769227" cy="441928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skewed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265158EE-C88B-404D-803E-65C02FEFBA60}"/>
                </a:ext>
              </a:extLst>
            </p:cNvPr>
            <p:cNvSpPr/>
            <p:nvPr/>
          </p:nvSpPr>
          <p:spPr bwMode="auto">
            <a:xfrm>
              <a:off x="2784564" y="3094282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F70BBFC6-7370-1A4D-B06F-C86E4FD87876}"/>
                </a:ext>
              </a:extLst>
            </p:cNvPr>
            <p:cNvSpPr/>
            <p:nvPr/>
          </p:nvSpPr>
          <p:spPr bwMode="auto">
            <a:xfrm>
              <a:off x="4537164" y="3088615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F5E84A27-0E36-A949-8D4A-BCDFB194A32C}"/>
                </a:ext>
              </a:extLst>
            </p:cNvPr>
            <p:cNvSpPr/>
            <p:nvPr/>
          </p:nvSpPr>
          <p:spPr bwMode="auto">
            <a:xfrm>
              <a:off x="120425" y="3658115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D2099985-858B-F44A-BBCB-4A91393FCE1C}"/>
                </a:ext>
              </a:extLst>
            </p:cNvPr>
            <p:cNvSpPr/>
            <p:nvPr/>
          </p:nvSpPr>
          <p:spPr bwMode="auto">
            <a:xfrm>
              <a:off x="1031964" y="3664706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0CADC7CD-4344-3948-8930-DF252CCC342E}"/>
                </a:ext>
              </a:extLst>
            </p:cNvPr>
            <p:cNvSpPr/>
            <p:nvPr/>
          </p:nvSpPr>
          <p:spPr bwMode="auto">
            <a:xfrm rot="16200000">
              <a:off x="126026" y="5101240"/>
              <a:ext cx="880945" cy="282277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T-test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D846644E-5BFB-B04D-B0E7-CF842AAFA353}"/>
                </a:ext>
              </a:extLst>
            </p:cNvPr>
            <p:cNvSpPr/>
            <p:nvPr/>
          </p:nvSpPr>
          <p:spPr bwMode="auto">
            <a:xfrm rot="16200000">
              <a:off x="601636" y="5405065"/>
              <a:ext cx="1522694" cy="316375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Paired-t-test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2BBBADC6-7D64-8B40-965D-9C810CBF6F6D}"/>
                </a:ext>
              </a:extLst>
            </p:cNvPr>
            <p:cNvSpPr/>
            <p:nvPr/>
          </p:nvSpPr>
          <p:spPr bwMode="auto">
            <a:xfrm rot="16200000">
              <a:off x="1623952" y="5038658"/>
              <a:ext cx="819785" cy="327361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ANOVA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2A62E553-07E7-7B49-B0E7-E1BFDA5C7939}"/>
                </a:ext>
              </a:extLst>
            </p:cNvPr>
            <p:cNvSpPr/>
            <p:nvPr/>
          </p:nvSpPr>
          <p:spPr bwMode="auto">
            <a:xfrm rot="16200000">
              <a:off x="1991479" y="5283542"/>
              <a:ext cx="1420692" cy="457415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Mann-Whitney </a:t>
              </a: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Utest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EF44771-C667-2345-A561-F09B905307F3}"/>
                </a:ext>
              </a:extLst>
            </p:cNvPr>
            <p:cNvSpPr/>
            <p:nvPr/>
          </p:nvSpPr>
          <p:spPr bwMode="auto">
            <a:xfrm rot="16200000">
              <a:off x="2801817" y="5260379"/>
              <a:ext cx="1379858" cy="463979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Wilcoxon signed rank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5390815-5403-8541-B415-F4081CDF363E}"/>
                </a:ext>
              </a:extLst>
            </p:cNvPr>
            <p:cNvSpPr/>
            <p:nvPr/>
          </p:nvSpPr>
          <p:spPr bwMode="auto">
            <a:xfrm rot="16200000">
              <a:off x="3802733" y="5231619"/>
              <a:ext cx="1343362" cy="561261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rPr>
                <a:t>Krus</a:t>
              </a: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kall</a:t>
              </a: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-Wallis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EE6177B3-6C3D-7642-A01E-FDC2C86E1E6D}"/>
                </a:ext>
              </a:extLst>
            </p:cNvPr>
            <p:cNvSpPr/>
            <p:nvPr/>
          </p:nvSpPr>
          <p:spPr bwMode="auto">
            <a:xfrm>
              <a:off x="5791200" y="1207930"/>
              <a:ext cx="1549403" cy="744425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scale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70AEE714-F1C8-8040-933D-7C6473B38F75}"/>
                </a:ext>
              </a:extLst>
            </p:cNvPr>
            <p:cNvSpPr/>
            <p:nvPr/>
          </p:nvSpPr>
          <p:spPr bwMode="auto">
            <a:xfrm>
              <a:off x="7437992" y="1202122"/>
              <a:ext cx="1553607" cy="72756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categorical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670D16AA-C284-334A-967C-0BC232F6E470}"/>
                </a:ext>
              </a:extLst>
            </p:cNvPr>
            <p:cNvSpPr/>
            <p:nvPr/>
          </p:nvSpPr>
          <p:spPr bwMode="auto">
            <a:xfrm>
              <a:off x="739552" y="3094282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E5D9E031-65D6-504E-BD21-A081EF3A8693}"/>
                </a:ext>
              </a:extLst>
            </p:cNvPr>
            <p:cNvSpPr/>
            <p:nvPr/>
          </p:nvSpPr>
          <p:spPr bwMode="auto">
            <a:xfrm>
              <a:off x="1641564" y="3088615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3B51E899-3ECC-CE4C-9F88-59B88A9FF729}"/>
                </a:ext>
              </a:extLst>
            </p:cNvPr>
            <p:cNvSpPr/>
            <p:nvPr/>
          </p:nvSpPr>
          <p:spPr bwMode="auto">
            <a:xfrm>
              <a:off x="2251164" y="3654891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31EA5826-0B40-8745-BA58-93372B0FCB4E}"/>
                </a:ext>
              </a:extLst>
            </p:cNvPr>
            <p:cNvSpPr/>
            <p:nvPr/>
          </p:nvSpPr>
          <p:spPr bwMode="auto">
            <a:xfrm>
              <a:off x="3165564" y="3661482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2FE9BA8-EAC9-1C4F-B97F-E081A4DD683A}"/>
                </a:ext>
              </a:extLst>
            </p:cNvPr>
            <p:cNvSpPr/>
            <p:nvPr/>
          </p:nvSpPr>
          <p:spPr bwMode="auto">
            <a:xfrm>
              <a:off x="7437992" y="2199505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54D4EF99-4258-5F46-AE9A-BCB91C1F8CC3}"/>
                </a:ext>
              </a:extLst>
            </p:cNvPr>
            <p:cNvSpPr/>
            <p:nvPr/>
          </p:nvSpPr>
          <p:spPr bwMode="auto">
            <a:xfrm>
              <a:off x="8234796" y="2187782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845BF60F-180E-C448-95BD-EA038140EFEB}"/>
                </a:ext>
              </a:extLst>
            </p:cNvPr>
            <p:cNvSpPr/>
            <p:nvPr/>
          </p:nvSpPr>
          <p:spPr bwMode="auto">
            <a:xfrm>
              <a:off x="6347838" y="2983497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AEE41D78-CE67-A842-9B4F-F2C8718C60CD}"/>
                </a:ext>
              </a:extLst>
            </p:cNvPr>
            <p:cNvSpPr/>
            <p:nvPr/>
          </p:nvSpPr>
          <p:spPr bwMode="auto">
            <a:xfrm>
              <a:off x="7707953" y="2990088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8574532F-06E8-FB41-88E8-C2A33E8D52A4}"/>
                </a:ext>
              </a:extLst>
            </p:cNvPr>
            <p:cNvSpPr/>
            <p:nvPr/>
          </p:nvSpPr>
          <p:spPr bwMode="auto">
            <a:xfrm>
              <a:off x="5886340" y="3669297"/>
              <a:ext cx="794992" cy="80517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&gt;=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DEFAA096-8D30-C449-BB83-F9CC75037CEF}"/>
                </a:ext>
              </a:extLst>
            </p:cNvPr>
            <p:cNvSpPr/>
            <p:nvPr/>
          </p:nvSpPr>
          <p:spPr bwMode="auto">
            <a:xfrm>
              <a:off x="6746964" y="3669297"/>
              <a:ext cx="783668" cy="89409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&lt;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FABC7DA2-4F33-7A42-9DF9-1FB570107C90}"/>
                </a:ext>
              </a:extLst>
            </p:cNvPr>
            <p:cNvSpPr/>
            <p:nvPr/>
          </p:nvSpPr>
          <p:spPr bwMode="auto">
            <a:xfrm rot="16200000">
              <a:off x="5606260" y="5317000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2FA2784F-963F-D647-85E3-39B4522D899E}"/>
                </a:ext>
              </a:extLst>
            </p:cNvPr>
            <p:cNvSpPr/>
            <p:nvPr/>
          </p:nvSpPr>
          <p:spPr bwMode="auto">
            <a:xfrm rot="16200000">
              <a:off x="6467117" y="5257358"/>
              <a:ext cx="1343362" cy="555067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Fisher’s exact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CA2E6AB1-79FA-4F4D-ADA6-8049001BCFED}"/>
                </a:ext>
              </a:extLst>
            </p:cNvPr>
            <p:cNvSpPr/>
            <p:nvPr/>
          </p:nvSpPr>
          <p:spPr bwMode="auto">
            <a:xfrm rot="16200000">
              <a:off x="7372481" y="5385352"/>
              <a:ext cx="1343362" cy="29355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McNemar’s</a:t>
              </a: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17038432-FB0A-BE47-B62D-D9FCA3045707}"/>
                </a:ext>
              </a:extLst>
            </p:cNvPr>
            <p:cNvSpPr/>
            <p:nvPr/>
          </p:nvSpPr>
          <p:spPr bwMode="auto">
            <a:xfrm rot="16200000">
              <a:off x="7941517" y="5358746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05BEC71-9604-A94D-917F-728B30D80F6B}"/>
                </a:ext>
              </a:extLst>
            </p:cNvPr>
            <p:cNvCxnSpPr>
              <a:stCxn id="77" idx="1"/>
              <a:endCxn id="78" idx="3"/>
            </p:cNvCxnSpPr>
            <p:nvPr/>
          </p:nvCxnSpPr>
          <p:spPr bwMode="auto">
            <a:xfrm flipH="1">
              <a:off x="2736073" y="544339"/>
              <a:ext cx="886691" cy="16139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681337-C2FD-544B-84BA-FCFAC7C6BD0B}"/>
                </a:ext>
              </a:extLst>
            </p:cNvPr>
            <p:cNvCxnSpPr>
              <a:stCxn id="77" idx="3"/>
              <a:endCxn id="80" idx="1"/>
            </p:cNvCxnSpPr>
            <p:nvPr/>
          </p:nvCxnSpPr>
          <p:spPr bwMode="auto">
            <a:xfrm>
              <a:off x="5908764" y="544339"/>
              <a:ext cx="621125" cy="938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76AE613-88AC-4547-8A05-5622D3AEC314}"/>
                </a:ext>
              </a:extLst>
            </p:cNvPr>
            <p:cNvCxnSpPr>
              <a:cxnSpLocks/>
              <a:endCxn id="79" idx="0"/>
            </p:cNvCxnSpPr>
            <p:nvPr/>
          </p:nvCxnSpPr>
          <p:spPr bwMode="auto">
            <a:xfrm flipH="1">
              <a:off x="853654" y="1028745"/>
              <a:ext cx="723341" cy="2028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0E414A3-731C-0B43-B4AA-3B5F07AC1D49}"/>
                </a:ext>
              </a:extLst>
            </p:cNvPr>
            <p:cNvCxnSpPr>
              <a:cxnSpLocks/>
              <a:stCxn id="78" idx="2"/>
              <a:endCxn id="81" idx="0"/>
            </p:cNvCxnSpPr>
            <p:nvPr/>
          </p:nvCxnSpPr>
          <p:spPr bwMode="auto">
            <a:xfrm>
              <a:off x="1731619" y="1028745"/>
              <a:ext cx="601321" cy="2197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2ECAA8A-9326-614D-BE11-06F266C77E14}"/>
                </a:ext>
              </a:extLst>
            </p:cNvPr>
            <p:cNvCxnSpPr>
              <a:cxnSpLocks/>
              <a:stCxn id="83" idx="0"/>
              <a:endCxn id="79" idx="2"/>
            </p:cNvCxnSpPr>
            <p:nvPr/>
          </p:nvCxnSpPr>
          <p:spPr bwMode="auto">
            <a:xfrm flipV="1">
              <a:off x="853654" y="1976037"/>
              <a:ext cx="0" cy="2332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464C682-53FB-9F44-842C-14E15B063C92}"/>
                </a:ext>
              </a:extLst>
            </p:cNvPr>
            <p:cNvCxnSpPr>
              <a:cxnSpLocks/>
              <a:stCxn id="84" idx="0"/>
              <a:endCxn id="81" idx="2"/>
            </p:cNvCxnSpPr>
            <p:nvPr/>
          </p:nvCxnSpPr>
          <p:spPr bwMode="auto">
            <a:xfrm flipH="1" flipV="1">
              <a:off x="2332940" y="1976037"/>
              <a:ext cx="1502" cy="1872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2FF9486-71CE-E741-89B8-F0EF35462020}"/>
                </a:ext>
              </a:extLst>
            </p:cNvPr>
            <p:cNvCxnSpPr>
              <a:cxnSpLocks/>
              <a:stCxn id="80" idx="2"/>
              <a:endCxn id="101" idx="0"/>
            </p:cNvCxnSpPr>
            <p:nvPr/>
          </p:nvCxnSpPr>
          <p:spPr bwMode="auto">
            <a:xfrm flipH="1">
              <a:off x="6565902" y="922474"/>
              <a:ext cx="980977" cy="2854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4133861-C898-E44E-BD27-D717B1B0AF03}"/>
                </a:ext>
              </a:extLst>
            </p:cNvPr>
            <p:cNvCxnSpPr>
              <a:cxnSpLocks/>
              <a:stCxn id="80" idx="2"/>
              <a:endCxn id="103" idx="0"/>
            </p:cNvCxnSpPr>
            <p:nvPr/>
          </p:nvCxnSpPr>
          <p:spPr bwMode="auto">
            <a:xfrm>
              <a:off x="7546879" y="922474"/>
              <a:ext cx="667917" cy="2796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4383631-3EF5-E24C-BE4E-F99FC8AA754C}"/>
                </a:ext>
              </a:extLst>
            </p:cNvPr>
            <p:cNvCxnSpPr>
              <a:cxnSpLocks/>
              <a:stCxn id="101" idx="2"/>
              <a:endCxn id="85" idx="0"/>
            </p:cNvCxnSpPr>
            <p:nvPr/>
          </p:nvCxnSpPr>
          <p:spPr bwMode="auto">
            <a:xfrm flipH="1">
              <a:off x="4504178" y="1952355"/>
              <a:ext cx="2061724" cy="219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2D38FB3-C05F-C743-98CB-0F5FED6836F1}"/>
                </a:ext>
              </a:extLst>
            </p:cNvPr>
            <p:cNvCxnSpPr>
              <a:cxnSpLocks/>
              <a:stCxn id="101" idx="2"/>
              <a:endCxn id="87" idx="0"/>
            </p:cNvCxnSpPr>
            <p:nvPr/>
          </p:nvCxnSpPr>
          <p:spPr bwMode="auto">
            <a:xfrm flipH="1">
              <a:off x="5541956" y="1952355"/>
              <a:ext cx="1023946" cy="2223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313BAE0-D9F2-0748-B7A5-CAE8EB498FD3}"/>
                </a:ext>
              </a:extLst>
            </p:cNvPr>
            <p:cNvCxnSpPr>
              <a:cxnSpLocks/>
              <a:stCxn id="103" idx="2"/>
              <a:endCxn id="110" idx="0"/>
            </p:cNvCxnSpPr>
            <p:nvPr/>
          </p:nvCxnSpPr>
          <p:spPr bwMode="auto">
            <a:xfrm flipH="1">
              <a:off x="7774698" y="1929686"/>
              <a:ext cx="440098" cy="2698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D053779-8E93-3F4E-A3A8-82AF8E0FA8CB}"/>
                </a:ext>
              </a:extLst>
            </p:cNvPr>
            <p:cNvCxnSpPr>
              <a:cxnSpLocks/>
              <a:stCxn id="103" idx="2"/>
              <a:endCxn id="112" idx="0"/>
            </p:cNvCxnSpPr>
            <p:nvPr/>
          </p:nvCxnSpPr>
          <p:spPr bwMode="auto">
            <a:xfrm>
              <a:off x="8214796" y="1929686"/>
              <a:ext cx="398402" cy="2580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99913DC-2B5F-114B-A6FE-DF8C9FBEE692}"/>
                </a:ext>
              </a:extLst>
            </p:cNvPr>
            <p:cNvCxnSpPr>
              <a:cxnSpLocks/>
              <a:stCxn id="85" idx="2"/>
              <a:endCxn id="104" idx="0"/>
            </p:cNvCxnSpPr>
            <p:nvPr/>
          </p:nvCxnSpPr>
          <p:spPr bwMode="auto">
            <a:xfrm flipH="1">
              <a:off x="1076258" y="2636877"/>
              <a:ext cx="3427920" cy="457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17B0232-FB66-3649-92AA-62C526E27A16}"/>
                </a:ext>
              </a:extLst>
            </p:cNvPr>
            <p:cNvCxnSpPr>
              <a:cxnSpLocks/>
              <a:stCxn id="85" idx="2"/>
              <a:endCxn id="106" idx="0"/>
            </p:cNvCxnSpPr>
            <p:nvPr/>
          </p:nvCxnSpPr>
          <p:spPr bwMode="auto">
            <a:xfrm flipH="1">
              <a:off x="2019966" y="2636877"/>
              <a:ext cx="2484212" cy="4517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A5811B-AAEC-B940-8F5F-A4CA688F545B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 bwMode="auto">
            <a:xfrm flipH="1">
              <a:off x="3121270" y="2616674"/>
              <a:ext cx="2420686" cy="4776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76247F-EDA5-EF48-9329-934C9A53B035}"/>
                </a:ext>
              </a:extLst>
            </p:cNvPr>
            <p:cNvCxnSpPr>
              <a:cxnSpLocks/>
              <a:stCxn id="87" idx="2"/>
              <a:endCxn id="90" idx="0"/>
            </p:cNvCxnSpPr>
            <p:nvPr/>
          </p:nvCxnSpPr>
          <p:spPr bwMode="auto">
            <a:xfrm flipH="1">
              <a:off x="4915566" y="2616674"/>
              <a:ext cx="626390" cy="4719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910BBF9-B3E4-D442-A4B0-7BC32B63DA92}"/>
                </a:ext>
              </a:extLst>
            </p:cNvPr>
            <p:cNvCxnSpPr>
              <a:cxnSpLocks/>
              <a:stCxn id="104" idx="2"/>
              <a:endCxn id="91" idx="0"/>
            </p:cNvCxnSpPr>
            <p:nvPr/>
          </p:nvCxnSpPr>
          <p:spPr bwMode="auto">
            <a:xfrm flipH="1">
              <a:off x="560323" y="3464869"/>
              <a:ext cx="515935" cy="1932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1EFA2D3-2ECE-E242-82E0-ACF116328C5E}"/>
                </a:ext>
              </a:extLst>
            </p:cNvPr>
            <p:cNvCxnSpPr>
              <a:cxnSpLocks/>
              <a:stCxn id="104" idx="2"/>
              <a:endCxn id="93" idx="0"/>
            </p:cNvCxnSpPr>
            <p:nvPr/>
          </p:nvCxnSpPr>
          <p:spPr bwMode="auto">
            <a:xfrm>
              <a:off x="1076258" y="3464869"/>
              <a:ext cx="281888" cy="1998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90C8D0A-D44F-3643-9F2A-2CCC5AA92749}"/>
                </a:ext>
              </a:extLst>
            </p:cNvPr>
            <p:cNvCxnSpPr>
              <a:cxnSpLocks/>
              <a:stCxn id="91" idx="2"/>
              <a:endCxn id="94" idx="3"/>
            </p:cNvCxnSpPr>
            <p:nvPr/>
          </p:nvCxnSpPr>
          <p:spPr bwMode="auto">
            <a:xfrm>
              <a:off x="560323" y="4102305"/>
              <a:ext cx="6176" cy="6996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A42C213-B779-1D47-9F02-DA0CB23D1835}"/>
                </a:ext>
              </a:extLst>
            </p:cNvPr>
            <p:cNvCxnSpPr>
              <a:cxnSpLocks/>
              <a:stCxn id="93" idx="2"/>
              <a:endCxn id="95" idx="3"/>
            </p:cNvCxnSpPr>
            <p:nvPr/>
          </p:nvCxnSpPr>
          <p:spPr bwMode="auto">
            <a:xfrm>
              <a:off x="1358146" y="4102305"/>
              <a:ext cx="4838" cy="6996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9C8C3D3-B7E9-354D-B839-A1501CAA08D3}"/>
                </a:ext>
              </a:extLst>
            </p:cNvPr>
            <p:cNvCxnSpPr>
              <a:cxnSpLocks/>
              <a:stCxn id="106" idx="2"/>
              <a:endCxn id="96" idx="3"/>
            </p:cNvCxnSpPr>
            <p:nvPr/>
          </p:nvCxnSpPr>
          <p:spPr bwMode="auto">
            <a:xfrm>
              <a:off x="2019966" y="3464869"/>
              <a:ext cx="13879" cy="13275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5922B39-65BD-5645-ADB0-BF1CF1F8FB0B}"/>
                </a:ext>
              </a:extLst>
            </p:cNvPr>
            <p:cNvCxnSpPr>
              <a:cxnSpLocks/>
              <a:stCxn id="88" idx="2"/>
              <a:endCxn id="107" idx="0"/>
            </p:cNvCxnSpPr>
            <p:nvPr/>
          </p:nvCxnSpPr>
          <p:spPr bwMode="auto">
            <a:xfrm flipH="1">
              <a:off x="2691062" y="3464869"/>
              <a:ext cx="430208" cy="1900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F9B4874-EBE5-4E40-8D34-32C020735460}"/>
                </a:ext>
              </a:extLst>
            </p:cNvPr>
            <p:cNvCxnSpPr>
              <a:cxnSpLocks/>
              <a:stCxn id="88" idx="2"/>
              <a:endCxn id="109" idx="0"/>
            </p:cNvCxnSpPr>
            <p:nvPr/>
          </p:nvCxnSpPr>
          <p:spPr bwMode="auto">
            <a:xfrm>
              <a:off x="3121270" y="3464869"/>
              <a:ext cx="370476" cy="1966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F59AEA4-1AA1-A948-A6C6-9110B689D8E9}"/>
                </a:ext>
              </a:extLst>
            </p:cNvPr>
            <p:cNvCxnSpPr>
              <a:cxnSpLocks/>
              <a:stCxn id="107" idx="2"/>
              <a:endCxn id="97" idx="3"/>
            </p:cNvCxnSpPr>
            <p:nvPr/>
          </p:nvCxnSpPr>
          <p:spPr bwMode="auto">
            <a:xfrm>
              <a:off x="2691062" y="4099081"/>
              <a:ext cx="10763" cy="7028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A6365DD-15C1-B649-A539-6363EA2B0D8F}"/>
                </a:ext>
              </a:extLst>
            </p:cNvPr>
            <p:cNvCxnSpPr>
              <a:cxnSpLocks/>
              <a:stCxn id="109" idx="2"/>
              <a:endCxn id="99" idx="3"/>
            </p:cNvCxnSpPr>
            <p:nvPr/>
          </p:nvCxnSpPr>
          <p:spPr bwMode="auto">
            <a:xfrm>
              <a:off x="3491746" y="4099081"/>
              <a:ext cx="0" cy="703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FA25AD8-2B1E-0145-BBB7-A1C863864667}"/>
                </a:ext>
              </a:extLst>
            </p:cNvPr>
            <p:cNvCxnSpPr>
              <a:cxnSpLocks/>
              <a:stCxn id="110" idx="2"/>
              <a:endCxn id="113" idx="0"/>
            </p:cNvCxnSpPr>
            <p:nvPr/>
          </p:nvCxnSpPr>
          <p:spPr bwMode="auto">
            <a:xfrm flipH="1">
              <a:off x="6787736" y="2570092"/>
              <a:ext cx="986962" cy="413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1DC2FB0-F755-3448-9826-1D8B619836C8}"/>
                </a:ext>
              </a:extLst>
            </p:cNvPr>
            <p:cNvCxnSpPr>
              <a:cxnSpLocks/>
              <a:stCxn id="110" idx="2"/>
              <a:endCxn id="115" idx="0"/>
            </p:cNvCxnSpPr>
            <p:nvPr/>
          </p:nvCxnSpPr>
          <p:spPr bwMode="auto">
            <a:xfrm>
              <a:off x="7774698" y="2570092"/>
              <a:ext cx="259437" cy="4199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EF13FDD-A196-D841-AAFF-5D0D506786F3}"/>
                </a:ext>
              </a:extLst>
            </p:cNvPr>
            <p:cNvCxnSpPr>
              <a:cxnSpLocks/>
              <a:stCxn id="113" idx="2"/>
              <a:endCxn id="116" idx="0"/>
            </p:cNvCxnSpPr>
            <p:nvPr/>
          </p:nvCxnSpPr>
          <p:spPr bwMode="auto">
            <a:xfrm flipH="1">
              <a:off x="6283836" y="3427687"/>
              <a:ext cx="503900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B721F6D-D7DD-AA41-92D9-FA946633CAEE}"/>
                </a:ext>
              </a:extLst>
            </p:cNvPr>
            <p:cNvCxnSpPr>
              <a:cxnSpLocks/>
              <a:stCxn id="113" idx="2"/>
              <a:endCxn id="118" idx="0"/>
            </p:cNvCxnSpPr>
            <p:nvPr/>
          </p:nvCxnSpPr>
          <p:spPr bwMode="auto">
            <a:xfrm>
              <a:off x="6787736" y="3427687"/>
              <a:ext cx="351062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8109A56-8E8C-0242-817C-0EBF14A483E7}"/>
                </a:ext>
              </a:extLst>
            </p:cNvPr>
            <p:cNvCxnSpPr>
              <a:cxnSpLocks/>
              <a:stCxn id="116" idx="2"/>
              <a:endCxn id="119" idx="3"/>
            </p:cNvCxnSpPr>
            <p:nvPr/>
          </p:nvCxnSpPr>
          <p:spPr bwMode="auto">
            <a:xfrm flipH="1">
              <a:off x="6277941" y="4474467"/>
              <a:ext cx="5895" cy="366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A504CDC-B759-0A48-A1C8-7DBC5E06F5B3}"/>
                </a:ext>
              </a:extLst>
            </p:cNvPr>
            <p:cNvCxnSpPr>
              <a:cxnSpLocks/>
              <a:stCxn id="118" idx="2"/>
              <a:endCxn id="120" idx="3"/>
            </p:cNvCxnSpPr>
            <p:nvPr/>
          </p:nvCxnSpPr>
          <p:spPr bwMode="auto">
            <a:xfrm>
              <a:off x="7138798" y="4563394"/>
              <a:ext cx="1" cy="2998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B7578E9-8094-0345-8678-D551BBB48E19}"/>
                </a:ext>
              </a:extLst>
            </p:cNvPr>
            <p:cNvCxnSpPr>
              <a:cxnSpLocks/>
              <a:stCxn id="115" idx="2"/>
              <a:endCxn id="122" idx="3"/>
            </p:cNvCxnSpPr>
            <p:nvPr/>
          </p:nvCxnSpPr>
          <p:spPr bwMode="auto">
            <a:xfrm>
              <a:off x="8034135" y="3427687"/>
              <a:ext cx="10027" cy="14327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BC943F6-5CA6-F844-9094-4338F6A85E0B}"/>
                </a:ext>
              </a:extLst>
            </p:cNvPr>
            <p:cNvCxnSpPr>
              <a:cxnSpLocks/>
              <a:stCxn id="112" idx="2"/>
              <a:endCxn id="123" idx="3"/>
            </p:cNvCxnSpPr>
            <p:nvPr/>
          </p:nvCxnSpPr>
          <p:spPr bwMode="auto">
            <a:xfrm>
              <a:off x="8613198" y="2564036"/>
              <a:ext cx="0" cy="23182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13CFA107-7C18-DF41-BE2E-7A69D3913BA2}"/>
                </a:ext>
              </a:extLst>
            </p:cNvPr>
            <p:cNvSpPr/>
            <p:nvPr/>
          </p:nvSpPr>
          <p:spPr bwMode="auto">
            <a:xfrm>
              <a:off x="4035578" y="3668996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69" name="Rounded Rectangle 168">
              <a:extLst>
                <a:ext uri="{FF2B5EF4-FFF2-40B4-BE49-F238E27FC236}">
                  <a16:creationId xmlns:a16="http://schemas.microsoft.com/office/drawing/2014/main" id="{808F8E66-C8AE-C74E-B23E-A064EC536EDB}"/>
                </a:ext>
              </a:extLst>
            </p:cNvPr>
            <p:cNvSpPr/>
            <p:nvPr/>
          </p:nvSpPr>
          <p:spPr bwMode="auto">
            <a:xfrm>
              <a:off x="4994364" y="3675587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6DA45D2-6A8C-F14F-B258-18F779462873}"/>
                </a:ext>
              </a:extLst>
            </p:cNvPr>
            <p:cNvCxnSpPr>
              <a:cxnSpLocks/>
              <a:stCxn id="90" idx="2"/>
              <a:endCxn id="168" idx="0"/>
            </p:cNvCxnSpPr>
            <p:nvPr/>
          </p:nvCxnSpPr>
          <p:spPr bwMode="auto">
            <a:xfrm flipH="1">
              <a:off x="4475476" y="3464869"/>
              <a:ext cx="440090" cy="20412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CEB8C24-0C23-7B48-A9DC-1C29F3DE610A}"/>
                </a:ext>
              </a:extLst>
            </p:cNvPr>
            <p:cNvCxnSpPr>
              <a:cxnSpLocks/>
              <a:stCxn id="90" idx="2"/>
              <a:endCxn id="169" idx="0"/>
            </p:cNvCxnSpPr>
            <p:nvPr/>
          </p:nvCxnSpPr>
          <p:spPr bwMode="auto">
            <a:xfrm>
              <a:off x="4915566" y="3464869"/>
              <a:ext cx="404980" cy="2107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5A57F356-29A4-064E-A53E-308C0B089018}"/>
                </a:ext>
              </a:extLst>
            </p:cNvPr>
            <p:cNvSpPr/>
            <p:nvPr/>
          </p:nvSpPr>
          <p:spPr bwMode="auto">
            <a:xfrm rot="16200000">
              <a:off x="4641910" y="5423223"/>
              <a:ext cx="1343362" cy="246960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rPr>
                <a:t>Friiedman</a:t>
              </a: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rPr>
                <a:t> test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E34B7CE-F38E-A648-B35F-3A6BC2684B7C}"/>
                </a:ext>
              </a:extLst>
            </p:cNvPr>
            <p:cNvCxnSpPr>
              <a:cxnSpLocks/>
              <a:stCxn id="168" idx="2"/>
              <a:endCxn id="100" idx="3"/>
            </p:cNvCxnSpPr>
            <p:nvPr/>
          </p:nvCxnSpPr>
          <p:spPr bwMode="auto">
            <a:xfrm flipH="1">
              <a:off x="4474415" y="4113186"/>
              <a:ext cx="1061" cy="7273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F89797B-3B16-7640-8F91-7188A3C99AD0}"/>
                </a:ext>
              </a:extLst>
            </p:cNvPr>
            <p:cNvCxnSpPr>
              <a:cxnSpLocks/>
              <a:stCxn id="169" idx="2"/>
              <a:endCxn id="173" idx="3"/>
            </p:cNvCxnSpPr>
            <p:nvPr/>
          </p:nvCxnSpPr>
          <p:spPr bwMode="auto">
            <a:xfrm flipH="1">
              <a:off x="5313591" y="4113186"/>
              <a:ext cx="6955" cy="7618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A1BFD7C2-8771-6149-8925-BC74FCD8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6" t="75358" r="73300" b="8791"/>
          <a:stretch/>
        </p:blipFill>
        <p:spPr>
          <a:xfrm>
            <a:off x="73743" y="5501284"/>
            <a:ext cx="2324625" cy="82331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B8CCF38-F329-B64E-9105-090652733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91" t="75548" b="9091"/>
          <a:stretch/>
        </p:blipFill>
        <p:spPr>
          <a:xfrm>
            <a:off x="6963267" y="5496456"/>
            <a:ext cx="899673" cy="79789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889C6A9-0C35-EA47-92F1-A481150CA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4" t="75505" r="54125" b="9092"/>
          <a:stretch/>
        </p:blipFill>
        <p:spPr>
          <a:xfrm>
            <a:off x="2409139" y="5496456"/>
            <a:ext cx="1553261" cy="80006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998BE76-7C41-C34F-A2BD-E82F56605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0" t="75505" r="45836" b="12026"/>
          <a:stretch/>
        </p:blipFill>
        <p:spPr>
          <a:xfrm>
            <a:off x="4960811" y="5503675"/>
            <a:ext cx="719467" cy="64766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EC5C3CD-6649-E545-82A7-7E1634BAD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0" t="75505" r="45836" b="12026"/>
          <a:stretch/>
        </p:blipFill>
        <p:spPr>
          <a:xfrm>
            <a:off x="4144444" y="5503675"/>
            <a:ext cx="719467" cy="6476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1D5CAE-D9ED-D94F-9E85-664F23569837}"/>
              </a:ext>
            </a:extLst>
          </p:cNvPr>
          <p:cNvCxnSpPr>
            <a:cxnSpLocks/>
            <a:stCxn id="94" idx="1"/>
          </p:cNvCxnSpPr>
          <p:nvPr/>
        </p:nvCxnSpPr>
        <p:spPr bwMode="auto">
          <a:xfrm flipH="1">
            <a:off x="454116" y="4561227"/>
            <a:ext cx="112383" cy="9424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0D8A05A-0F3C-C248-BD58-CBAA027AB4F6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 flipH="1">
            <a:off x="1236056" y="5196272"/>
            <a:ext cx="117708" cy="305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E26BEC9-4A21-EB41-B941-280C9B3B513E}"/>
              </a:ext>
            </a:extLst>
          </p:cNvPr>
          <p:cNvCxnSpPr>
            <a:cxnSpLocks/>
            <a:stCxn id="96" idx="1"/>
          </p:cNvCxnSpPr>
          <p:nvPr/>
        </p:nvCxnSpPr>
        <p:spPr bwMode="auto">
          <a:xfrm>
            <a:off x="2033845" y="4490607"/>
            <a:ext cx="0" cy="1013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A756372-AE06-274A-A2EA-6E73955ABD9E}"/>
              </a:ext>
            </a:extLst>
          </p:cNvPr>
          <p:cNvCxnSpPr>
            <a:cxnSpLocks/>
            <a:stCxn id="97" idx="1"/>
          </p:cNvCxnSpPr>
          <p:nvPr/>
        </p:nvCxnSpPr>
        <p:spPr bwMode="auto">
          <a:xfrm>
            <a:off x="2701826" y="5100972"/>
            <a:ext cx="76915" cy="40270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6694A9A-74D1-4047-8F27-1C9536F36AA3}"/>
              </a:ext>
            </a:extLst>
          </p:cNvPr>
          <p:cNvCxnSpPr>
            <a:cxnSpLocks/>
            <a:stCxn id="99" idx="1"/>
          </p:cNvCxnSpPr>
          <p:nvPr/>
        </p:nvCxnSpPr>
        <p:spPr bwMode="auto">
          <a:xfrm>
            <a:off x="3491747" y="5060674"/>
            <a:ext cx="74496" cy="440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D51AEC6-4E6B-ED43-A83F-9186E384B93B}"/>
              </a:ext>
            </a:extLst>
          </p:cNvPr>
          <p:cNvCxnSpPr>
            <a:cxnSpLocks/>
            <a:stCxn id="100" idx="1"/>
            <a:endCxn id="102" idx="0"/>
          </p:cNvCxnSpPr>
          <p:nvPr/>
        </p:nvCxnSpPr>
        <p:spPr bwMode="auto">
          <a:xfrm>
            <a:off x="4474415" y="5062307"/>
            <a:ext cx="29763" cy="4413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D22EF57-FB69-0048-A894-AC50C61778BC}"/>
              </a:ext>
            </a:extLst>
          </p:cNvPr>
          <p:cNvCxnSpPr>
            <a:cxnSpLocks/>
            <a:stCxn id="173" idx="1"/>
            <a:endCxn id="98" idx="0"/>
          </p:cNvCxnSpPr>
          <p:nvPr/>
        </p:nvCxnSpPr>
        <p:spPr bwMode="auto">
          <a:xfrm>
            <a:off x="5313591" y="5096760"/>
            <a:ext cx="6954" cy="406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9AC4926-1B94-EF4C-AC5F-3AF586EBE378}"/>
              </a:ext>
            </a:extLst>
          </p:cNvPr>
          <p:cNvCxnSpPr>
            <a:cxnSpLocks/>
            <a:stCxn id="119" idx="1"/>
            <a:endCxn id="89" idx="0"/>
          </p:cNvCxnSpPr>
          <p:nvPr/>
        </p:nvCxnSpPr>
        <p:spPr bwMode="auto">
          <a:xfrm>
            <a:off x="6277941" y="5062306"/>
            <a:ext cx="1135163" cy="4341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0E6C7C-9FFF-A242-819A-91C6E69A2903}"/>
              </a:ext>
            </a:extLst>
          </p:cNvPr>
          <p:cNvCxnSpPr>
            <a:cxnSpLocks/>
            <a:stCxn id="120" idx="1"/>
            <a:endCxn id="89" idx="0"/>
          </p:cNvCxnSpPr>
          <p:nvPr/>
        </p:nvCxnSpPr>
        <p:spPr bwMode="auto">
          <a:xfrm>
            <a:off x="7138799" y="5084949"/>
            <a:ext cx="274305" cy="4115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23CDC9D-B253-384B-9B7C-64843F25B9E3}"/>
              </a:ext>
            </a:extLst>
          </p:cNvPr>
          <p:cNvCxnSpPr>
            <a:cxnSpLocks/>
            <a:stCxn id="122" idx="1"/>
            <a:endCxn id="89" idx="0"/>
          </p:cNvCxnSpPr>
          <p:nvPr/>
        </p:nvCxnSpPr>
        <p:spPr bwMode="auto">
          <a:xfrm flipH="1">
            <a:off x="7413104" y="5082188"/>
            <a:ext cx="631058" cy="4142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5ACE068-02C1-854D-AA3B-70136341BE52}"/>
              </a:ext>
            </a:extLst>
          </p:cNvPr>
          <p:cNvCxnSpPr>
            <a:cxnSpLocks/>
            <a:stCxn id="123" idx="1"/>
            <a:endCxn id="89" idx="0"/>
          </p:cNvCxnSpPr>
          <p:nvPr/>
        </p:nvCxnSpPr>
        <p:spPr bwMode="auto">
          <a:xfrm flipH="1">
            <a:off x="7413104" y="5104052"/>
            <a:ext cx="1200094" cy="3924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83772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BFF3-07C8-794A-A14A-0B16F115CED8}"/>
              </a:ext>
            </a:extLst>
          </p:cNvPr>
          <p:cNvSpPr txBox="1">
            <a:spLocks/>
          </p:cNvSpPr>
          <p:nvPr/>
        </p:nvSpPr>
        <p:spPr bwMode="auto">
          <a:xfrm>
            <a:off x="533400" y="3048000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the most important is not that you do these by hands but that you understand the intuition behind them and more importantly </a:t>
            </a:r>
            <a:r>
              <a:rPr lang="en-US" dirty="0">
                <a:solidFill>
                  <a:srgbClr val="99CC00"/>
                </a:solidFill>
              </a:rPr>
              <a:t>when to use them </a:t>
            </a:r>
          </a:p>
        </p:txBody>
      </p:sp>
    </p:spTree>
    <p:extLst>
      <p:ext uri="{BB962C8B-B14F-4D97-AF65-F5344CB8AC3E}">
        <p14:creationId xmlns:p14="http://schemas.microsoft.com/office/powerpoint/2010/main" val="260787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1054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recognizing data types</a:t>
            </a:r>
          </a:p>
        </p:txBody>
      </p:sp>
    </p:spTree>
    <p:extLst>
      <p:ext uri="{BB962C8B-B14F-4D97-AF65-F5344CB8AC3E}">
        <p14:creationId xmlns:p14="http://schemas.microsoft.com/office/powerpoint/2010/main" val="290681851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3C5A2-38A7-D54B-AAAC-C0A58970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774700"/>
            <a:ext cx="86614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90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F8C65-FBEB-1948-AC93-C2DA02C1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81050"/>
            <a:ext cx="8686800" cy="5295900"/>
          </a:xfrm>
          <a:prstGeom prst="rect">
            <a:avLst/>
          </a:prstGeom>
        </p:spPr>
      </p:pic>
      <p:pic>
        <p:nvPicPr>
          <p:cNvPr id="5" name="Picture 2" descr="http://teamxtremebeastmode.com/wp-content/uploads/2012/09/measuring-tape.jpg">
            <a:extLst>
              <a:ext uri="{FF2B5EF4-FFF2-40B4-BE49-F238E27FC236}">
                <a16:creationId xmlns:a16="http://schemas.microsoft.com/office/drawing/2014/main" id="{62055B5C-E6AE-424D-907B-3B8A6BDB1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4953000"/>
            <a:ext cx="926848" cy="97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plasticjungle.com/blog/wp-content/uploads/2012/02/podium.jpg">
            <a:extLst>
              <a:ext uri="{FF2B5EF4-FFF2-40B4-BE49-F238E27FC236}">
                <a16:creationId xmlns:a16="http://schemas.microsoft.com/office/drawing/2014/main" id="{956DD305-E07A-A942-9AD5-8DCFD6808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800600"/>
            <a:ext cx="1491761" cy="121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albaceteguia.com/wp-content/group-of-children-clip-art-free-699.gif">
            <a:extLst>
              <a:ext uri="{FF2B5EF4-FFF2-40B4-BE49-F238E27FC236}">
                <a16:creationId xmlns:a16="http://schemas.microsoft.com/office/drawing/2014/main" id="{9E9175C0-D101-6646-804E-760ED4C2F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39"/>
          <a:stretch/>
        </p:blipFill>
        <p:spPr bwMode="auto">
          <a:xfrm>
            <a:off x="2354034" y="4986990"/>
            <a:ext cx="2332266" cy="84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www.onlinepetcart.com.au/images/Cat_and_Dog.jpg">
            <a:extLst>
              <a:ext uri="{FF2B5EF4-FFF2-40B4-BE49-F238E27FC236}">
                <a16:creationId xmlns:a16="http://schemas.microsoft.com/office/drawing/2014/main" id="{EB046035-751D-7B40-9BE2-0DBA1FB3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65" y="4899951"/>
            <a:ext cx="1276350" cy="11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87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539A-BC01-5C43-B320-BAF70BD64B50}"/>
              </a:ext>
            </a:extLst>
          </p:cNvPr>
          <p:cNvSpPr txBox="1">
            <a:spLocks/>
          </p:cNvSpPr>
          <p:nvPr/>
        </p:nvSpPr>
        <p:spPr>
          <a:xfrm>
            <a:off x="323134" y="990600"/>
            <a:ext cx="8807896" cy="47545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b="0" kern="0" dirty="0"/>
              <a:t>Q1: What is your favourite subject?</a:t>
            </a:r>
          </a:p>
          <a:p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Q2: Gender:</a:t>
            </a:r>
          </a:p>
          <a:p>
            <a:pPr marL="109728" indent="0"/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Q3: Score in a recent mock GCSE maths exam</a:t>
            </a:r>
          </a:p>
          <a:p>
            <a:pPr marL="109728" indent="0"/>
            <a:endParaRPr lang="en-GB" b="0" kern="0" dirty="0"/>
          </a:p>
          <a:p>
            <a:pPr>
              <a:buFont typeface="Wingdings" panose="05000000000000000000" pitchFamily="2" charset="2"/>
              <a:buChar char="Ø"/>
            </a:pPr>
            <a:endParaRPr lang="en-GB" b="0" kern="0" dirty="0"/>
          </a:p>
          <a:p>
            <a:pPr marL="0" indent="0"/>
            <a:r>
              <a:rPr lang="en-GB" b="0" kern="0" dirty="0"/>
              <a:t>Q4: I consider myself to be good at mathematics:</a:t>
            </a:r>
          </a:p>
          <a:p>
            <a:pPr marL="0" indent="0"/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pPr marL="0" indent="0"/>
            <a:endParaRPr lang="en-GB" b="0" i="1" kern="0" dirty="0"/>
          </a:p>
          <a:p>
            <a:pPr marL="0" indent="0"/>
            <a:endParaRPr lang="en-GB" b="0" i="1" kern="0" dirty="0"/>
          </a:p>
          <a:p>
            <a:endParaRPr lang="en-GB" b="0" kern="0" dirty="0"/>
          </a:p>
          <a:p>
            <a:endParaRPr lang="en-GB" b="0" kern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AE8C07-1C35-6642-85FD-CDB299BAC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569915"/>
              </p:ext>
            </p:extLst>
          </p:nvPr>
        </p:nvGraphicFramePr>
        <p:xfrm>
          <a:off x="389194" y="5683825"/>
          <a:ext cx="6096000" cy="64008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Not Sure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9DF051-8769-414F-BBC8-CCA378B4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335659"/>
              </p:ext>
            </p:extLst>
          </p:nvPr>
        </p:nvGraphicFramePr>
        <p:xfrm>
          <a:off x="348155" y="1711015"/>
          <a:ext cx="6096000" cy="37084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Maths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English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Science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Art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French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16F2471-6A5D-7648-8E86-7C3D6DA6A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065141"/>
              </p:ext>
            </p:extLst>
          </p:nvPr>
        </p:nvGraphicFramePr>
        <p:xfrm>
          <a:off x="348155" y="4312302"/>
          <a:ext cx="4419600" cy="365760"/>
        </p:xfrm>
        <a:graphic>
          <a:graphicData uri="http://schemas.openxmlformats.org/drawingml/2006/table">
            <a:tbl>
              <a:tblPr firstRow="1" bandRow="1"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82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Score between 0%</a:t>
                      </a:r>
                      <a:r>
                        <a:rPr lang="en-GB" baseline="0" dirty="0">
                          <a:solidFill>
                            <a:srgbClr val="002060"/>
                          </a:solidFill>
                        </a:rPr>
                        <a:t> and </a:t>
                      </a:r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100%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1C2B30E-8A4C-844F-A8E6-533175546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7547"/>
              </p:ext>
            </p:extLst>
          </p:nvPr>
        </p:nvGraphicFramePr>
        <p:xfrm>
          <a:off x="350407" y="2955946"/>
          <a:ext cx="2304256" cy="370840"/>
        </p:xfrm>
        <a:graphic>
          <a:graphicData uri="http://schemas.openxmlformats.org/drawingml/2006/table">
            <a:tbl>
              <a:tblPr firstRow="1" bandRow="1"/>
              <a:tblGrid>
                <a:gridCol w="1040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Female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551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539A-BC01-5C43-B320-BAF70BD64B50}"/>
              </a:ext>
            </a:extLst>
          </p:cNvPr>
          <p:cNvSpPr txBox="1">
            <a:spLocks/>
          </p:cNvSpPr>
          <p:nvPr/>
        </p:nvSpPr>
        <p:spPr>
          <a:xfrm>
            <a:off x="323134" y="990600"/>
            <a:ext cx="8807896" cy="47545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b="0" kern="0" dirty="0"/>
              <a:t>Q1: What is your favourite subject?</a:t>
            </a:r>
          </a:p>
          <a:p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Q2: Gender:</a:t>
            </a:r>
          </a:p>
          <a:p>
            <a:pPr marL="109728" indent="0"/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Q3: Score in a recent mock GCSE maths exam</a:t>
            </a:r>
          </a:p>
          <a:p>
            <a:pPr marL="109728" indent="0"/>
            <a:endParaRPr lang="en-GB" b="0" kern="0" dirty="0"/>
          </a:p>
          <a:p>
            <a:pPr>
              <a:buFont typeface="Wingdings" panose="05000000000000000000" pitchFamily="2" charset="2"/>
              <a:buChar char="Ø"/>
            </a:pPr>
            <a:endParaRPr lang="en-GB" b="0" kern="0" dirty="0"/>
          </a:p>
          <a:p>
            <a:pPr marL="0" indent="0"/>
            <a:r>
              <a:rPr lang="en-GB" b="0" kern="0" dirty="0"/>
              <a:t>Q4: I consider myself to be good at mathematics:</a:t>
            </a:r>
          </a:p>
          <a:p>
            <a:pPr marL="0" indent="0"/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pPr marL="0" indent="0"/>
            <a:endParaRPr lang="en-GB" b="0" i="1" kern="0" dirty="0"/>
          </a:p>
          <a:p>
            <a:pPr marL="0" indent="0"/>
            <a:endParaRPr lang="en-GB" b="0" i="1" kern="0" dirty="0"/>
          </a:p>
          <a:p>
            <a:endParaRPr lang="en-GB" b="0" kern="0" dirty="0"/>
          </a:p>
          <a:p>
            <a:endParaRPr lang="en-GB" b="0" kern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E2F84BB-E497-2C41-89EA-6F828ABCE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231414"/>
              </p:ext>
            </p:extLst>
          </p:nvPr>
        </p:nvGraphicFramePr>
        <p:xfrm>
          <a:off x="389194" y="5683825"/>
          <a:ext cx="6096000" cy="64008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Not Sure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B9598C-3873-FB44-B3A3-50AB52714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386630"/>
              </p:ext>
            </p:extLst>
          </p:nvPr>
        </p:nvGraphicFramePr>
        <p:xfrm>
          <a:off x="348155" y="1711015"/>
          <a:ext cx="6096000" cy="37084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Maths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English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Science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Art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French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239E849-D981-5744-8D40-57CBCEACD9D6}"/>
              </a:ext>
            </a:extLst>
          </p:cNvPr>
          <p:cNvSpPr/>
          <p:nvPr/>
        </p:nvSpPr>
        <p:spPr>
          <a:xfrm>
            <a:off x="5330371" y="987752"/>
            <a:ext cx="3093859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Categorical / Nominal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17A08-4E8A-BF40-8805-71CD9D1CA7C7}"/>
              </a:ext>
            </a:extLst>
          </p:cNvPr>
          <p:cNvSpPr/>
          <p:nvPr/>
        </p:nvSpPr>
        <p:spPr>
          <a:xfrm>
            <a:off x="3931595" y="2789024"/>
            <a:ext cx="3922503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Categorical / Nominal (binary)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2AFC25-CDC4-4B49-AFE4-1328A6F95840}"/>
              </a:ext>
            </a:extLst>
          </p:cNvPr>
          <p:cNvSpPr/>
          <p:nvPr/>
        </p:nvSpPr>
        <p:spPr>
          <a:xfrm>
            <a:off x="6741899" y="5743821"/>
            <a:ext cx="2370934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Categorical / Ordinal but special case = continuous!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D7B5B2B-3812-AE4B-A81B-DFD65566E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921859"/>
              </p:ext>
            </p:extLst>
          </p:nvPr>
        </p:nvGraphicFramePr>
        <p:xfrm>
          <a:off x="348155" y="4312302"/>
          <a:ext cx="4419600" cy="365760"/>
        </p:xfrm>
        <a:graphic>
          <a:graphicData uri="http://schemas.openxmlformats.org/drawingml/2006/table">
            <a:tbl>
              <a:tblPr firstRow="1" bandRow="1"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82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Score between 0%</a:t>
                      </a:r>
                      <a:r>
                        <a:rPr lang="en-GB" baseline="0" dirty="0">
                          <a:solidFill>
                            <a:srgbClr val="002060"/>
                          </a:solidFill>
                        </a:rPr>
                        <a:t> and </a:t>
                      </a:r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100%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B4234E89-2FFA-E84F-8431-0E56BF178F9E}"/>
              </a:ext>
            </a:extLst>
          </p:cNvPr>
          <p:cNvSpPr/>
          <p:nvPr/>
        </p:nvSpPr>
        <p:spPr>
          <a:xfrm>
            <a:off x="6441897" y="4262880"/>
            <a:ext cx="2006600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Scale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7AD275A-9804-F44B-86CE-628FAE5C1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98289"/>
              </p:ext>
            </p:extLst>
          </p:nvPr>
        </p:nvGraphicFramePr>
        <p:xfrm>
          <a:off x="350407" y="2955946"/>
          <a:ext cx="2304256" cy="370840"/>
        </p:xfrm>
        <a:graphic>
          <a:graphicData uri="http://schemas.openxmlformats.org/drawingml/2006/table">
            <a:tbl>
              <a:tblPr firstRow="1" bandRow="1"/>
              <a:tblGrid>
                <a:gridCol w="1040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Female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719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01061-6433-3945-94B4-CB6AAC5EB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22852"/>
            <a:ext cx="6629400" cy="493974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550F2AF-514D-534B-A77F-092016125F27}"/>
              </a:ext>
            </a:extLst>
          </p:cNvPr>
          <p:cNvSpPr txBox="1">
            <a:spLocks/>
          </p:cNvSpPr>
          <p:nvPr/>
        </p:nvSpPr>
        <p:spPr bwMode="auto">
          <a:xfrm>
            <a:off x="0" y="5674234"/>
            <a:ext cx="9144000" cy="69576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Likert </a:t>
            </a:r>
            <a:r>
              <a:rPr lang="en-US" sz="3600" b="0" dirty="0">
                <a:solidFill>
                  <a:srgbClr val="FFFFFF"/>
                </a:solidFill>
              </a:rPr>
              <a:t>can be treated as </a:t>
            </a:r>
            <a:r>
              <a:rPr lang="en-US" sz="3600" dirty="0">
                <a:solidFill>
                  <a:srgbClr val="99CC00"/>
                </a:solidFill>
              </a:rPr>
              <a:t>continuous</a:t>
            </a:r>
            <a:endParaRPr lang="en-US" sz="3600" dirty="0">
              <a:solidFill>
                <a:srgbClr val="FF99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AFB8FFC-081E-A140-8F17-BB1F28F48267}"/>
              </a:ext>
            </a:extLst>
          </p:cNvPr>
          <p:cNvSpPr/>
          <p:nvPr/>
        </p:nvSpPr>
        <p:spPr bwMode="auto">
          <a:xfrm>
            <a:off x="5105400" y="1447801"/>
            <a:ext cx="1176215" cy="588108"/>
          </a:xfrm>
          <a:prstGeom prst="roundRect">
            <a:avLst/>
          </a:prstGeom>
          <a:noFill/>
          <a:ln w="1270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06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1054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navigating the graph</a:t>
            </a:r>
          </a:p>
        </p:txBody>
      </p:sp>
    </p:spTree>
    <p:extLst>
      <p:ext uri="{BB962C8B-B14F-4D97-AF65-F5344CB8AC3E}">
        <p14:creationId xmlns:p14="http://schemas.microsoft.com/office/powerpoint/2010/main" val="157977439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662BD98-91D8-C941-9F72-608EC282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2BCE5-B408-1946-8C43-070CB6F82A0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42562E-B680-984B-9D73-0704F0010102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A00931-925F-9C42-8295-0CD542C4E79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7084-4292-924F-89E2-3C994B817AF5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9BEE5-058C-F843-9558-7D3F53041DE4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F1E9A-BAF9-F443-B502-280EB02851E1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FAD1D-5B6C-8749-8DF8-13439D5D2246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B1E059C-0502-4D43-813A-CE5C91CD8C42}"/>
              </a:ext>
            </a:extLst>
          </p:cNvPr>
          <p:cNvSpPr txBox="1">
            <a:spLocks/>
          </p:cNvSpPr>
          <p:nvPr/>
        </p:nvSpPr>
        <p:spPr bwMode="auto">
          <a:xfrm>
            <a:off x="91333" y="2471538"/>
            <a:ext cx="15298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rgbClr val="99CC00"/>
                </a:solidFill>
              </a:rPr>
              <a:t>do</a:t>
            </a:r>
          </a:p>
          <a:p>
            <a:pPr algn="ctr"/>
            <a:r>
              <a:rPr lang="en-US" sz="3600" dirty="0">
                <a:solidFill>
                  <a:srgbClr val="99CC00"/>
                </a:solidFill>
              </a:rPr>
              <a:t>or</a:t>
            </a:r>
          </a:p>
          <a:p>
            <a:pPr algn="ctr"/>
            <a:r>
              <a:rPr lang="en-US" sz="3600" dirty="0">
                <a:solidFill>
                  <a:srgbClr val="99CC00"/>
                </a:solidFill>
              </a:rPr>
              <a:t>say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C44080-8421-E640-B3C3-D607BF82B020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75F66E4-6D13-A74C-B78B-0A161A35B8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608F8B-1D19-6242-BB2A-6F4DFFB973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71A52DD-3874-D54B-B0E8-CB6FDA763D62}"/>
              </a:ext>
            </a:extLst>
          </p:cNvPr>
          <p:cNvSpPr/>
          <p:nvPr/>
        </p:nvSpPr>
        <p:spPr>
          <a:xfrm>
            <a:off x="6109080" y="2738238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categories</a:t>
            </a:r>
            <a:endParaRPr lang="en-US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524ABDF-009C-5042-9D11-7AFF9C307EC6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383541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46E01-C3C8-B641-BA8F-9114AAE9C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D4CBA2-64EA-D245-B2BB-7A901F3BE75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B95115-16D5-6149-BFEC-4CB1BFE35F18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9875C9-FE67-4246-8A23-EF55C1D86EE5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6E309-E4CD-2C4F-960C-305F0554070A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D8448-09B6-1D4D-AD18-8F90F1E7E531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BEC216-F96C-1547-88BC-B6314E3C3E70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3D948-EF70-3147-92A1-AFD13183F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806CC-943C-1041-92D8-D8AEE6475217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57AACB-1ABC-CB4A-9745-8A50289177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00DA4B7-EA23-FF43-BC71-047CA3801B3D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842F88F-1672-8E4C-A484-EBDB8E61EAB5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C5B1A05-E70A-5A44-8F7C-F8C78378A5C0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140538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46E01-C3C8-B641-BA8F-9114AAE9C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D4CBA2-64EA-D245-B2BB-7A901F3BE75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B95115-16D5-6149-BFEC-4CB1BFE35F18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9875C9-FE67-4246-8A23-EF55C1D86EE5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6E309-E4CD-2C4F-960C-305F0554070A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D8448-09B6-1D4D-AD18-8F90F1E7E531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BEC216-F96C-1547-88BC-B6314E3C3E70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3D948-EF70-3147-92A1-AFD13183F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806CC-943C-1041-92D8-D8AEE6475217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57AACB-1ABC-CB4A-9745-8A50289177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00DA4B7-EA23-FF43-BC71-047CA3801B3D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842F88F-1672-8E4C-A484-EBDB8E61EAB5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C5B1A05-E70A-5A44-8F7C-F8C78378A5C0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8D5A1A-2EA2-1B43-A025-7489DA9C5CEF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9B8905-B5CA-9947-BC74-095787FD7289}"/>
              </a:ext>
            </a:extLst>
          </p:cNvPr>
          <p:cNvSpPr/>
          <p:nvPr/>
        </p:nvSpPr>
        <p:spPr bwMode="auto">
          <a:xfrm>
            <a:off x="6138988" y="2524734"/>
            <a:ext cx="1529887" cy="71994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568881-E7F1-1D44-A5F8-637A906BA4D3}"/>
              </a:ext>
            </a:extLst>
          </p:cNvPr>
          <p:cNvSpPr txBox="1">
            <a:spLocks/>
          </p:cNvSpPr>
          <p:nvPr/>
        </p:nvSpPr>
        <p:spPr bwMode="auto">
          <a:xfrm>
            <a:off x="1808517" y="224395"/>
            <a:ext cx="33909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nature of this </a:t>
            </a:r>
          </a:p>
          <a:p>
            <a:pPr algn="ctr"/>
            <a:r>
              <a:rPr lang="en-US" b="0" dirty="0"/>
              <a:t>(independent variables)</a:t>
            </a:r>
            <a:endParaRPr lang="en-US" dirty="0">
              <a:solidFill>
                <a:srgbClr val="99CC0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D8C015E-A6F8-5E43-AB3B-186E9D63D4D0}"/>
              </a:ext>
            </a:extLst>
          </p:cNvPr>
          <p:cNvSpPr txBox="1">
            <a:spLocks/>
          </p:cNvSpPr>
          <p:nvPr/>
        </p:nvSpPr>
        <p:spPr bwMode="auto">
          <a:xfrm>
            <a:off x="4617374" y="1413347"/>
            <a:ext cx="446412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nature of this </a:t>
            </a:r>
          </a:p>
          <a:p>
            <a:pPr algn="ctr"/>
            <a:r>
              <a:rPr lang="en-US" b="0" dirty="0"/>
              <a:t>(dependent ones)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5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cxnSpLocks/>
          </p:cNvCxnSpPr>
          <p:nvPr/>
        </p:nvCxnSpPr>
        <p:spPr bwMode="auto">
          <a:xfrm>
            <a:off x="5918872" y="564181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662BD98-91D8-C941-9F72-608EC282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2BCE5-B408-1946-8C43-070CB6F82A0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42562E-B680-984B-9D73-0704F0010102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A00931-925F-9C42-8295-0CD542C4E79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7084-4292-924F-89E2-3C994B817AF5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9BEE5-058C-F843-9558-7D3F53041DE4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F1E9A-BAF9-F443-B502-280EB02851E1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FAD1D-5B6C-8749-8DF8-13439D5D2246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B1E059C-0502-4D43-813A-CE5C91CD8C42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C44080-8421-E640-B3C3-D607BF82B020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9770F-62F3-2B49-A479-9C68A51917C3}"/>
              </a:ext>
            </a:extLst>
          </p:cNvPr>
          <p:cNvSpPr txBox="1">
            <a:spLocks/>
          </p:cNvSpPr>
          <p:nvPr/>
        </p:nvSpPr>
        <p:spPr bwMode="auto">
          <a:xfrm>
            <a:off x="4868978" y="1784866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IV?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IV?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DD4E5-41D9-2E43-84F7-BB5D3C5F746B}"/>
              </a:ext>
            </a:extLst>
          </p:cNvPr>
          <p:cNvSpPr/>
          <p:nvPr/>
        </p:nvSpPr>
        <p:spPr>
          <a:xfrm>
            <a:off x="5133139" y="2298266"/>
            <a:ext cx="3172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Size of targets users point at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E6D30-E969-F647-802E-4A34E65B8F0D}"/>
              </a:ext>
            </a:extLst>
          </p:cNvPr>
          <p:cNvSpPr/>
          <p:nvPr/>
        </p:nvSpPr>
        <p:spPr>
          <a:xfrm>
            <a:off x="5133139" y="2667598"/>
            <a:ext cx="1783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Weight of users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61A53-1D1C-5142-A10C-03630BEBA2E5}"/>
              </a:ext>
            </a:extLst>
          </p:cNvPr>
          <p:cNvSpPr/>
          <p:nvPr/>
        </p:nvSpPr>
        <p:spPr>
          <a:xfrm>
            <a:off x="5133139" y="303693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Amount of chocolate eaten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3BCB76-3ECD-F94A-8C3E-D46ACCC52C21}"/>
              </a:ext>
            </a:extLst>
          </p:cNvPr>
          <p:cNvSpPr/>
          <p:nvPr/>
        </p:nvSpPr>
        <p:spPr>
          <a:xfrm>
            <a:off x="5125124" y="4461463"/>
            <a:ext cx="3583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Chocolate vs. not vs. punishment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D800BB-3876-5A4E-8A01-C289186B5CAE}"/>
              </a:ext>
            </a:extLst>
          </p:cNvPr>
          <p:cNvSpPr/>
          <p:nvPr/>
        </p:nvSpPr>
        <p:spPr>
          <a:xfrm>
            <a:off x="5141893" y="485413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E31329-F0A6-704A-9A80-10C126CB6C1E}"/>
              </a:ext>
            </a:extLst>
          </p:cNvPr>
          <p:cNvSpPr/>
          <p:nvPr/>
        </p:nvSpPr>
        <p:spPr>
          <a:xfrm>
            <a:off x="5133139" y="5223463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Milk before or 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38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caterorical</a:t>
            </a: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cxnSpLocks/>
          </p:cNvCxnSpPr>
          <p:nvPr/>
        </p:nvCxnSpPr>
        <p:spPr bwMode="auto">
          <a:xfrm>
            <a:off x="5918872" y="564181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662BD98-91D8-C941-9F72-608EC282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2BCE5-B408-1946-8C43-070CB6F82A0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42562E-B680-984B-9D73-0704F0010102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A00931-925F-9C42-8295-0CD542C4E79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7084-4292-924F-89E2-3C994B817AF5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9BEE5-058C-F843-9558-7D3F53041DE4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F1E9A-BAF9-F443-B502-280EB02851E1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FAD1D-5B6C-8749-8DF8-13439D5D2246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B1E059C-0502-4D43-813A-CE5C91CD8C42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C44080-8421-E640-B3C3-D607BF82B020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9770F-62F3-2B49-A479-9C68A51917C3}"/>
              </a:ext>
            </a:extLst>
          </p:cNvPr>
          <p:cNvSpPr txBox="1">
            <a:spLocks/>
          </p:cNvSpPr>
          <p:nvPr/>
        </p:nvSpPr>
        <p:spPr bwMode="auto">
          <a:xfrm>
            <a:off x="4868978" y="1784866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IV?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IV?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DD4E5-41D9-2E43-84F7-BB5D3C5F746B}"/>
              </a:ext>
            </a:extLst>
          </p:cNvPr>
          <p:cNvSpPr/>
          <p:nvPr/>
        </p:nvSpPr>
        <p:spPr>
          <a:xfrm>
            <a:off x="5133139" y="2298266"/>
            <a:ext cx="3172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Size of targets users point at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E6D30-E969-F647-802E-4A34E65B8F0D}"/>
              </a:ext>
            </a:extLst>
          </p:cNvPr>
          <p:cNvSpPr/>
          <p:nvPr/>
        </p:nvSpPr>
        <p:spPr>
          <a:xfrm>
            <a:off x="5133139" y="2667598"/>
            <a:ext cx="1783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Weight of users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61A53-1D1C-5142-A10C-03630BEBA2E5}"/>
              </a:ext>
            </a:extLst>
          </p:cNvPr>
          <p:cNvSpPr/>
          <p:nvPr/>
        </p:nvSpPr>
        <p:spPr>
          <a:xfrm>
            <a:off x="5133139" y="303693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Amount of chocolate eaten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3BCB76-3ECD-F94A-8C3E-D46ACCC52C21}"/>
              </a:ext>
            </a:extLst>
          </p:cNvPr>
          <p:cNvSpPr/>
          <p:nvPr/>
        </p:nvSpPr>
        <p:spPr>
          <a:xfrm>
            <a:off x="5125124" y="4461463"/>
            <a:ext cx="3583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Chocolate vs. not vs. punishment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D800BB-3876-5A4E-8A01-C289186B5CAE}"/>
              </a:ext>
            </a:extLst>
          </p:cNvPr>
          <p:cNvSpPr/>
          <p:nvPr/>
        </p:nvSpPr>
        <p:spPr>
          <a:xfrm>
            <a:off x="5141893" y="485413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E31329-F0A6-704A-9A80-10C126CB6C1E}"/>
              </a:ext>
            </a:extLst>
          </p:cNvPr>
          <p:cNvSpPr/>
          <p:nvPr/>
        </p:nvSpPr>
        <p:spPr>
          <a:xfrm>
            <a:off x="5133139" y="5223463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Milk before or after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E6987A-542B-3941-A4A8-4111AA5C09D1}"/>
              </a:ext>
            </a:extLst>
          </p:cNvPr>
          <p:cNvSpPr/>
          <p:nvPr/>
        </p:nvSpPr>
        <p:spPr bwMode="auto">
          <a:xfrm>
            <a:off x="4710920" y="1513950"/>
            <a:ext cx="3852949" cy="217591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10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86C5F3E-6EFA-DC45-B524-83A9BB59DCF4}"/>
              </a:ext>
            </a:extLst>
          </p:cNvPr>
          <p:cNvSpPr/>
          <p:nvPr/>
        </p:nvSpPr>
        <p:spPr bwMode="auto">
          <a:xfrm>
            <a:off x="714628" y="397416"/>
            <a:ext cx="2033980" cy="64601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310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cxnSpLocks/>
          </p:cNvCxnSpPr>
          <p:nvPr/>
        </p:nvCxnSpPr>
        <p:spPr bwMode="auto">
          <a:xfrm>
            <a:off x="5918872" y="564181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662BD98-91D8-C941-9F72-608EC282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2BCE5-B408-1946-8C43-070CB6F82A0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42562E-B680-984B-9D73-0704F0010102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A00931-925F-9C42-8295-0CD542C4E79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7084-4292-924F-89E2-3C994B817AF5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9BEE5-058C-F843-9558-7D3F53041DE4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F1E9A-BAF9-F443-B502-280EB02851E1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FAD1D-5B6C-8749-8DF8-13439D5D2246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B1E059C-0502-4D43-813A-CE5C91CD8C42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C44080-8421-E640-B3C3-D607BF82B020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9770F-62F3-2B49-A479-9C68A51917C3}"/>
              </a:ext>
            </a:extLst>
          </p:cNvPr>
          <p:cNvSpPr txBox="1">
            <a:spLocks/>
          </p:cNvSpPr>
          <p:nvPr/>
        </p:nvSpPr>
        <p:spPr bwMode="auto">
          <a:xfrm>
            <a:off x="4868978" y="1784866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IV?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IV?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DD4E5-41D9-2E43-84F7-BB5D3C5F746B}"/>
              </a:ext>
            </a:extLst>
          </p:cNvPr>
          <p:cNvSpPr/>
          <p:nvPr/>
        </p:nvSpPr>
        <p:spPr>
          <a:xfrm>
            <a:off x="5133139" y="2298266"/>
            <a:ext cx="3172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Size of targets users point at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E6D30-E969-F647-802E-4A34E65B8F0D}"/>
              </a:ext>
            </a:extLst>
          </p:cNvPr>
          <p:cNvSpPr/>
          <p:nvPr/>
        </p:nvSpPr>
        <p:spPr>
          <a:xfrm>
            <a:off x="5133139" y="2667598"/>
            <a:ext cx="1783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Weight of users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61A53-1D1C-5142-A10C-03630BEBA2E5}"/>
              </a:ext>
            </a:extLst>
          </p:cNvPr>
          <p:cNvSpPr/>
          <p:nvPr/>
        </p:nvSpPr>
        <p:spPr>
          <a:xfrm>
            <a:off x="5133139" y="303693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Amount of chocolate eaten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3BCB76-3ECD-F94A-8C3E-D46ACCC52C21}"/>
              </a:ext>
            </a:extLst>
          </p:cNvPr>
          <p:cNvSpPr/>
          <p:nvPr/>
        </p:nvSpPr>
        <p:spPr>
          <a:xfrm>
            <a:off x="5125124" y="4461463"/>
            <a:ext cx="3583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Chocolate vs. not vs. punishment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D800BB-3876-5A4E-8A01-C289186B5CAE}"/>
              </a:ext>
            </a:extLst>
          </p:cNvPr>
          <p:cNvSpPr/>
          <p:nvPr/>
        </p:nvSpPr>
        <p:spPr>
          <a:xfrm>
            <a:off x="5141893" y="485413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E31329-F0A6-704A-9A80-10C126CB6C1E}"/>
              </a:ext>
            </a:extLst>
          </p:cNvPr>
          <p:cNvSpPr/>
          <p:nvPr/>
        </p:nvSpPr>
        <p:spPr>
          <a:xfrm>
            <a:off x="5133139" y="5223463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Milk before or after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E6987A-542B-3941-A4A8-4111AA5C09D1}"/>
              </a:ext>
            </a:extLst>
          </p:cNvPr>
          <p:cNvSpPr/>
          <p:nvPr/>
        </p:nvSpPr>
        <p:spPr bwMode="auto">
          <a:xfrm>
            <a:off x="4855208" y="3742836"/>
            <a:ext cx="3852949" cy="217591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24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312F39-397F-844C-BFE6-EF3BC69D51CB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2F09E98-82A4-ED46-AB3E-E9C16A52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DE499E-CDBF-684B-84A0-5C7E8BA07E8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E8B254A-05C4-3542-AA2F-86EEF0D3D9A1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64CBDF-5614-E940-BF94-AA57B0000694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56CD2CC-A0AE-6D46-B61A-616B967D30B3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463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2F09E98-82A4-ED46-AB3E-E9C16A52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DE499E-CDBF-684B-84A0-5C7E8BA07E8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E8B254A-05C4-3542-AA2F-86EEF0D3D9A1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64CBDF-5614-E940-BF94-AA57B0000694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4C7A25-DF8E-0044-A246-682431033CFC}"/>
              </a:ext>
            </a:extLst>
          </p:cNvPr>
          <p:cNvSpPr txBox="1">
            <a:spLocks/>
          </p:cNvSpPr>
          <p:nvPr/>
        </p:nvSpPr>
        <p:spPr bwMode="auto">
          <a:xfrm>
            <a:off x="1359039" y="1885010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DV?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DV?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842CA-8F14-4D49-B4AA-263101F53D7E}"/>
              </a:ext>
            </a:extLst>
          </p:cNvPr>
          <p:cNvSpPr/>
          <p:nvPr/>
        </p:nvSpPr>
        <p:spPr>
          <a:xfrm>
            <a:off x="1633532" y="2413685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Memorization score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6EAF52-99FC-C246-BDF8-11E0AE3536C8}"/>
              </a:ext>
            </a:extLst>
          </p:cNvPr>
          <p:cNvSpPr/>
          <p:nvPr/>
        </p:nvSpPr>
        <p:spPr>
          <a:xfrm>
            <a:off x="1600200" y="2767742"/>
            <a:ext cx="162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Time or errors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45B2C-2321-674C-8BD2-D4CEE3C51C3E}"/>
              </a:ext>
            </a:extLst>
          </p:cNvPr>
          <p:cNvSpPr/>
          <p:nvPr/>
        </p:nvSpPr>
        <p:spPr>
          <a:xfrm>
            <a:off x="1600200" y="3125951"/>
            <a:ext cx="3762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Liker scale answers (special case!)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F9579D-80F3-9C41-A695-F11415B4905F}"/>
              </a:ext>
            </a:extLst>
          </p:cNvPr>
          <p:cNvSpPr/>
          <p:nvPr/>
        </p:nvSpPr>
        <p:spPr>
          <a:xfrm>
            <a:off x="1635642" y="4584943"/>
            <a:ext cx="172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Yes No answer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AB788F-CF8B-7E46-BC90-47D9346CFFAB}"/>
              </a:ext>
            </a:extLst>
          </p:cNvPr>
          <p:cNvSpPr/>
          <p:nvPr/>
        </p:nvSpPr>
        <p:spPr>
          <a:xfrm>
            <a:off x="1623200" y="4968060"/>
            <a:ext cx="3595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Preference between X categories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3EB54-764C-3C4B-A3F3-19259176386F}"/>
              </a:ext>
            </a:extLst>
          </p:cNvPr>
          <p:cNvSpPr/>
          <p:nvPr/>
        </p:nvSpPr>
        <p:spPr>
          <a:xfrm>
            <a:off x="1623200" y="5337392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BF90CE-3551-A04D-AADA-B8FF8B1032B1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2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2F09E98-82A4-ED46-AB3E-E9C16A52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DE499E-CDBF-684B-84A0-5C7E8BA07E8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E8B254A-05C4-3542-AA2F-86EEF0D3D9A1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64CBDF-5614-E940-BF94-AA57B0000694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4C7A25-DF8E-0044-A246-682431033CFC}"/>
              </a:ext>
            </a:extLst>
          </p:cNvPr>
          <p:cNvSpPr txBox="1">
            <a:spLocks/>
          </p:cNvSpPr>
          <p:nvPr/>
        </p:nvSpPr>
        <p:spPr bwMode="auto">
          <a:xfrm>
            <a:off x="1359039" y="1885010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DV?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DV?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842CA-8F14-4D49-B4AA-263101F53D7E}"/>
              </a:ext>
            </a:extLst>
          </p:cNvPr>
          <p:cNvSpPr/>
          <p:nvPr/>
        </p:nvSpPr>
        <p:spPr>
          <a:xfrm>
            <a:off x="1633532" y="2413685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Memorization score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6EAF52-99FC-C246-BDF8-11E0AE3536C8}"/>
              </a:ext>
            </a:extLst>
          </p:cNvPr>
          <p:cNvSpPr/>
          <p:nvPr/>
        </p:nvSpPr>
        <p:spPr>
          <a:xfrm>
            <a:off x="1600200" y="2767742"/>
            <a:ext cx="162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Time or errors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45B2C-2321-674C-8BD2-D4CEE3C51C3E}"/>
              </a:ext>
            </a:extLst>
          </p:cNvPr>
          <p:cNvSpPr/>
          <p:nvPr/>
        </p:nvSpPr>
        <p:spPr>
          <a:xfrm>
            <a:off x="1600200" y="3125951"/>
            <a:ext cx="3762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Liker scale answers (special case!)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F9579D-80F3-9C41-A695-F11415B4905F}"/>
              </a:ext>
            </a:extLst>
          </p:cNvPr>
          <p:cNvSpPr/>
          <p:nvPr/>
        </p:nvSpPr>
        <p:spPr>
          <a:xfrm>
            <a:off x="1635642" y="4584943"/>
            <a:ext cx="172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Yes No answer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AB788F-CF8B-7E46-BC90-47D9346CFFAB}"/>
              </a:ext>
            </a:extLst>
          </p:cNvPr>
          <p:cNvSpPr/>
          <p:nvPr/>
        </p:nvSpPr>
        <p:spPr>
          <a:xfrm>
            <a:off x="1623200" y="4968060"/>
            <a:ext cx="3595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Preference between X categories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3EB54-764C-3C4B-A3F3-19259176386F}"/>
              </a:ext>
            </a:extLst>
          </p:cNvPr>
          <p:cNvSpPr/>
          <p:nvPr/>
        </p:nvSpPr>
        <p:spPr>
          <a:xfrm>
            <a:off x="1623200" y="5337392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128486-A2F9-4349-AE52-DAD0AC8F3A9E}"/>
              </a:ext>
            </a:extLst>
          </p:cNvPr>
          <p:cNvSpPr/>
          <p:nvPr/>
        </p:nvSpPr>
        <p:spPr bwMode="auto">
          <a:xfrm>
            <a:off x="1322723" y="3838217"/>
            <a:ext cx="3852949" cy="217591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4A24491-C9C4-494E-AE40-5F4ED0794F96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80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there are two types of Chi-square tests: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goodness of fit test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(for one variable only)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contingency table test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(for two variables at a time)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749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4A7F995-FD86-B745-BA23-7D22CD24FE81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960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2F09E98-82A4-ED46-AB3E-E9C16A52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DE499E-CDBF-684B-84A0-5C7E8BA07E8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E8B254A-05C4-3542-AA2F-86EEF0D3D9A1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64CBDF-5614-E940-BF94-AA57B0000694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4C7A25-DF8E-0044-A246-682431033CFC}"/>
              </a:ext>
            </a:extLst>
          </p:cNvPr>
          <p:cNvSpPr txBox="1">
            <a:spLocks/>
          </p:cNvSpPr>
          <p:nvPr/>
        </p:nvSpPr>
        <p:spPr bwMode="auto">
          <a:xfrm>
            <a:off x="1359039" y="1885010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Scale DV?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categorical DV?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842CA-8F14-4D49-B4AA-263101F53D7E}"/>
              </a:ext>
            </a:extLst>
          </p:cNvPr>
          <p:cNvSpPr/>
          <p:nvPr/>
        </p:nvSpPr>
        <p:spPr>
          <a:xfrm>
            <a:off x="1633532" y="2413685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Memorization score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6EAF52-99FC-C246-BDF8-11E0AE3536C8}"/>
              </a:ext>
            </a:extLst>
          </p:cNvPr>
          <p:cNvSpPr/>
          <p:nvPr/>
        </p:nvSpPr>
        <p:spPr>
          <a:xfrm>
            <a:off x="1600200" y="2767742"/>
            <a:ext cx="162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Time or errors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45B2C-2321-674C-8BD2-D4CEE3C51C3E}"/>
              </a:ext>
            </a:extLst>
          </p:cNvPr>
          <p:cNvSpPr/>
          <p:nvPr/>
        </p:nvSpPr>
        <p:spPr>
          <a:xfrm>
            <a:off x="1600200" y="3125951"/>
            <a:ext cx="3762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Liker scale answers (special case!)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F9579D-80F3-9C41-A695-F11415B4905F}"/>
              </a:ext>
            </a:extLst>
          </p:cNvPr>
          <p:cNvSpPr/>
          <p:nvPr/>
        </p:nvSpPr>
        <p:spPr>
          <a:xfrm>
            <a:off x="1635642" y="4584943"/>
            <a:ext cx="172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Yes No answer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AB788F-CF8B-7E46-BC90-47D9346CFFAB}"/>
              </a:ext>
            </a:extLst>
          </p:cNvPr>
          <p:cNvSpPr/>
          <p:nvPr/>
        </p:nvSpPr>
        <p:spPr>
          <a:xfrm>
            <a:off x="1623200" y="4968060"/>
            <a:ext cx="3595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Preference between X categories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3EB54-764C-3C4B-A3F3-19259176386F}"/>
              </a:ext>
            </a:extLst>
          </p:cNvPr>
          <p:cNvSpPr/>
          <p:nvPr/>
        </p:nvSpPr>
        <p:spPr>
          <a:xfrm>
            <a:off x="1623200" y="5337392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128486-A2F9-4349-AE52-DAD0AC8F3A9E}"/>
              </a:ext>
            </a:extLst>
          </p:cNvPr>
          <p:cNvSpPr/>
          <p:nvPr/>
        </p:nvSpPr>
        <p:spPr bwMode="auto">
          <a:xfrm>
            <a:off x="1359039" y="1709895"/>
            <a:ext cx="3852949" cy="217591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A6967E-5328-8140-B70D-B04C912B2D64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256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CA21882-108F-844B-BC7E-3AE6F35887D7}"/>
              </a:ext>
            </a:extLst>
          </p:cNvPr>
          <p:cNvSpPr/>
          <p:nvPr/>
        </p:nvSpPr>
        <p:spPr bwMode="auto">
          <a:xfrm>
            <a:off x="6529889" y="353839"/>
            <a:ext cx="2033980" cy="56282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2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AE61AA82-0C8D-3E4F-93D8-BC95EE073562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8A381E3-18A6-0048-9E4E-DE4DC8332CA1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8EAB28C-BC34-FB47-8999-3A35F9C1F920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E6973CAE-3A85-CD4F-9E9B-787B2AF0567E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2414515-FA22-4340-818C-9072628D2C87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1BCA48-85E9-994D-8477-27E8F196A721}"/>
              </a:ext>
            </a:extLst>
          </p:cNvPr>
          <p:cNvCxnSpPr>
            <a:stCxn id="78" idx="1"/>
            <a:endCxn id="79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D5FF2E-2A23-9644-9ADA-9D1F7A85EC52}"/>
              </a:ext>
            </a:extLst>
          </p:cNvPr>
          <p:cNvCxnSpPr>
            <a:stCxn id="78" idx="3"/>
            <a:endCxn id="84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D917EE2-0789-4443-A826-205D96AC720B}"/>
              </a:ext>
            </a:extLst>
          </p:cNvPr>
          <p:cNvCxnSpPr>
            <a:cxnSpLocks/>
            <a:endCxn id="83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CA90B90-0646-B44C-96CC-63AAF399C12B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A3139C9-C54B-DF4F-AE59-35A707C92294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8853FED-60BA-DC44-A086-7C828EB952D0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6D21398F-E5E6-9347-89CA-7C3444A1CD58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86E0842-961A-A949-BF75-77534FF34873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683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5559632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219200" y="1600200"/>
            <a:ext cx="7086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Be able to give the </a:t>
            </a:r>
            <a:r>
              <a:rPr lang="en-US" sz="2400" b="0" dirty="0" err="1"/>
              <a:t>CHI-square</a:t>
            </a:r>
            <a:r>
              <a:rPr lang="en-US" sz="2400" b="0" dirty="0"/>
              <a:t> formula (goodness of fit and contingency table) 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Calculate a </a:t>
            </a:r>
            <a:r>
              <a:rPr lang="en-US" sz="2400" b="0" dirty="0" err="1"/>
              <a:t>CHI-square</a:t>
            </a:r>
            <a:r>
              <a:rPr lang="en-US" sz="2400" b="0" dirty="0"/>
              <a:t> by hand on an example with a single variable and conclude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is the different between goodness of fit and contingency table methods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  <a:p>
            <a:pPr marL="457200" lvl="0" indent="-457200">
              <a:buAutoNum type="arabicPeriod"/>
            </a:pPr>
            <a:r>
              <a:rPr lang="en-US" sz="2400" b="0" dirty="0"/>
              <a:t>Be able to navigate the mother of all stats graph! = know how to identify a variable type and choose appropriate test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143000" y="2362200"/>
            <a:ext cx="708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in the exam the only calculations I could make you do are linear regression or chi square</a:t>
            </a:r>
          </a:p>
          <a:p>
            <a:pPr lvl="0"/>
            <a:endParaRPr lang="en-US" sz="2400" b="0" dirty="0"/>
          </a:p>
          <a:p>
            <a:pPr lvl="0"/>
            <a:r>
              <a:rPr lang="en-US" sz="2400" b="0" dirty="0"/>
              <a:t>you don’t need to learn the formula for all the other statistic tests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1718444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219200" y="1066800"/>
            <a:ext cx="7315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1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2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T-test and ANOVA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Pre-requisite to ANOVA 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dirty="0">
                <a:solidFill>
                  <a:srgbClr val="99CC00"/>
                </a:solidFill>
              </a:rPr>
              <a:t>Sample size, power and effect size (guest)</a:t>
            </a:r>
          </a:p>
          <a:p>
            <a:pPr marL="457200" lvl="0" indent="-457200">
              <a:buAutoNum type="arabicPeriod"/>
            </a:pPr>
            <a:r>
              <a:rPr lang="en-US" sz="2400" dirty="0">
                <a:solidFill>
                  <a:srgbClr val="99CC00"/>
                </a:solidFill>
              </a:rPr>
              <a:t>P-hacking and alternatives tests (guest)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2888412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44196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density and sampling distribution</a:t>
            </a:r>
          </a:p>
        </p:txBody>
      </p:sp>
    </p:spTree>
    <p:extLst>
      <p:ext uri="{BB962C8B-B14F-4D97-AF65-F5344CB8AC3E}">
        <p14:creationId xmlns:p14="http://schemas.microsoft.com/office/powerpoint/2010/main" val="93054725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of fit</a:t>
            </a:r>
          </a:p>
        </p:txBody>
      </p:sp>
    </p:spTree>
    <p:extLst>
      <p:ext uri="{BB962C8B-B14F-4D97-AF65-F5344CB8AC3E}">
        <p14:creationId xmlns:p14="http://schemas.microsoft.com/office/powerpoint/2010/main" val="382043441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237208-52C4-074C-AB9A-767D738AF5D5}"/>
              </a:ext>
            </a:extLst>
          </p:cNvPr>
          <p:cNvSpPr/>
          <p:nvPr/>
        </p:nvSpPr>
        <p:spPr>
          <a:xfrm>
            <a:off x="-1278618" y="6223188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Student T test</a:t>
            </a:r>
          </a:p>
          <a:p>
            <a:pPr algn="ctr"/>
            <a:r>
              <a:rPr lang="en-GB" sz="14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https://www.youtube.com/watch?v=32CuxWdOlow</a:t>
            </a:r>
            <a:endParaRPr lang="en-GB" sz="14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F5E19-B749-C341-A558-B65E7BA56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1" cy="26125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0F173D-946A-1A4B-BFB0-3D69369EC613}"/>
              </a:ext>
            </a:extLst>
          </p:cNvPr>
          <p:cNvSpPr/>
          <p:nvPr/>
        </p:nvSpPr>
        <p:spPr>
          <a:xfrm>
            <a:off x="-1295400" y="2593182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Normal Distribution</a:t>
            </a:r>
          </a:p>
          <a:p>
            <a:pPr algn="ctr"/>
            <a:r>
              <a:rPr lang="en-GB" sz="1400" b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https://www.youtube.com/watch?v=mtbJbDwqWLE</a:t>
            </a:r>
            <a:endParaRPr lang="en-GB" sz="14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1B1E6-3786-4548-AE5B-A2980CBE44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63"/>
          <a:stretch/>
        </p:blipFill>
        <p:spPr>
          <a:xfrm>
            <a:off x="4571998" y="2275"/>
            <a:ext cx="4572002" cy="26125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402F8F-2BB8-DC49-A439-2CE5423F436D}"/>
              </a:ext>
            </a:extLst>
          </p:cNvPr>
          <p:cNvSpPr/>
          <p:nvPr/>
        </p:nvSpPr>
        <p:spPr>
          <a:xfrm>
            <a:off x="3276599" y="2593182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0" dirty="0" err="1"/>
              <a:t>Zscore</a:t>
            </a:r>
            <a:endParaRPr lang="en-GB" sz="1400" b="0" dirty="0"/>
          </a:p>
          <a:p>
            <a:pPr algn="ctr"/>
            <a:r>
              <a:rPr lang="en-GB" sz="1400" b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https://www.youtube.com/watch?v=2tuBREK_mgE</a:t>
            </a:r>
            <a:endParaRPr lang="en-GB" sz="1400" b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002D6-0335-ED47-B2F7-EC2A14B4C206}"/>
              </a:ext>
            </a:extLst>
          </p:cNvPr>
          <p:cNvSpPr/>
          <p:nvPr/>
        </p:nvSpPr>
        <p:spPr>
          <a:xfrm>
            <a:off x="3291384" y="6223188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 distribution</a:t>
            </a:r>
          </a:p>
          <a:p>
            <a:pPr algn="ctr"/>
            <a:r>
              <a:rPr lang="en-GB" sz="1400" b="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https://www.youtube.com/watch?v=Uv6nGIgZMVw</a:t>
            </a:r>
            <a:endParaRPr lang="en-GB" sz="1400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16543A-B017-984A-9103-F3FA5B1174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250" b="7251"/>
          <a:stretch/>
        </p:blipFill>
        <p:spPr>
          <a:xfrm>
            <a:off x="0" y="3429000"/>
            <a:ext cx="4605565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CF6B9-42E8-7C47-8D5F-13DD1F139E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45" t="-532" r="4545" b="532"/>
          <a:stretch/>
        </p:blipFill>
        <p:spPr>
          <a:xfrm>
            <a:off x="4571998" y="3429000"/>
            <a:ext cx="457200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61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 err="1">
                <a:solidFill>
                  <a:srgbClr val="A6A6A6"/>
                </a:solidFill>
                <a:latin typeface="Arial" charset="0"/>
                <a:cs typeface="Arial" charset="0"/>
              </a:rPr>
              <a:t>anova</a:t>
            </a: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 bis</a:t>
            </a:r>
          </a:p>
        </p:txBody>
      </p:sp>
    </p:spTree>
    <p:extLst>
      <p:ext uri="{BB962C8B-B14F-4D97-AF65-F5344CB8AC3E}">
        <p14:creationId xmlns:p14="http://schemas.microsoft.com/office/powerpoint/2010/main" val="131067232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EB6F5-1EF6-8044-94F7-904FF1DB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" r="1022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339FCE18-0BE9-A044-8ADA-EB643F32A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imagine you are a maze designer</a:t>
            </a:r>
          </a:p>
        </p:txBody>
      </p:sp>
    </p:spTree>
    <p:extLst>
      <p:ext uri="{BB962C8B-B14F-4D97-AF65-F5344CB8AC3E}">
        <p14:creationId xmlns:p14="http://schemas.microsoft.com/office/powerpoint/2010/main" val="21751989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29A546-811C-F848-852B-DF52B4EEA3FD}"/>
              </a:ext>
            </a:extLst>
          </p:cNvPr>
          <p:cNvSpPr/>
          <p:nvPr/>
        </p:nvSpPr>
        <p:spPr>
          <a:xfrm>
            <a:off x="533400" y="533400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want to design a maze harder than ever and produced those 4: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65C19-363D-2544-B002-72698FCF9A36}"/>
              </a:ext>
            </a:extLst>
          </p:cNvPr>
          <p:cNvSpPr/>
          <p:nvPr/>
        </p:nvSpPr>
        <p:spPr>
          <a:xfrm>
            <a:off x="533400" y="3429000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you get some 16 participants to run each of them (within design) and </a:t>
            </a:r>
            <a:r>
              <a:rPr lang="en-US" sz="2400" dirty="0">
                <a:solidFill>
                  <a:srgbClr val="99CC00"/>
                </a:solidFill>
              </a:rPr>
              <a:t>measure time taken to escape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EF1351-132B-4A41-9504-A27702F04172}"/>
              </a:ext>
            </a:extLst>
          </p:cNvPr>
          <p:cNvSpPr/>
          <p:nvPr/>
        </p:nvSpPr>
        <p:spPr>
          <a:xfrm>
            <a:off x="2666999" y="4953000"/>
            <a:ext cx="5932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400" b="0" dirty="0"/>
              <a:t>(of course making sure you counterbalanced the order of the maze)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5DE13A-3BA8-B74F-AF8F-6F41F50C02EF}"/>
              </a:ext>
            </a:extLst>
          </p:cNvPr>
          <p:cNvGrpSpPr/>
          <p:nvPr/>
        </p:nvGrpSpPr>
        <p:grpSpPr>
          <a:xfrm>
            <a:off x="1828800" y="1044497"/>
            <a:ext cx="5999761" cy="1374569"/>
            <a:chOff x="2046975" y="1161818"/>
            <a:chExt cx="3536377" cy="8101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6D9B07-7D94-074D-B1C3-9E3BE002D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7" t="5444" r="50769" b="55726"/>
            <a:stretch/>
          </p:blipFill>
          <p:spPr>
            <a:xfrm>
              <a:off x="2046975" y="1184650"/>
              <a:ext cx="869016" cy="787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262B72-90F7-AF40-88D2-9C332FAEB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23" t="4478" r="2023" b="56692"/>
            <a:stretch/>
          </p:blipFill>
          <p:spPr>
            <a:xfrm>
              <a:off x="2971077" y="1161818"/>
              <a:ext cx="869016" cy="7873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6C8A51-1C77-6043-B993-91AC3D1C7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48" t="48238" r="48598" b="12932"/>
            <a:stretch/>
          </p:blipFill>
          <p:spPr>
            <a:xfrm>
              <a:off x="3927024" y="1184650"/>
              <a:ext cx="869016" cy="78736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3A54C1-1112-1441-ADA1-1FBFF6212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545" t="48874" r="1301" b="12296"/>
            <a:stretch/>
          </p:blipFill>
          <p:spPr>
            <a:xfrm>
              <a:off x="4714336" y="1184650"/>
              <a:ext cx="869016" cy="787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28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1254353" y="1387922"/>
            <a:ext cx="3185535" cy="3260278"/>
            <a:chOff x="2244953" y="625922"/>
            <a:chExt cx="3185535" cy="326027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666999"/>
              <a:ext cx="1098902" cy="1087899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625922"/>
              <a:ext cx="1098902" cy="3124200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0E34B-3E98-284B-BEE8-05DCE21643D7}"/>
              </a:ext>
            </a:extLst>
          </p:cNvPr>
          <p:cNvSpPr/>
          <p:nvPr/>
        </p:nvSpPr>
        <p:spPr bwMode="auto">
          <a:xfrm>
            <a:off x="5010088" y="2548031"/>
            <a:ext cx="1098902" cy="1973645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D229E-F1A4-FF40-8E40-9394A9052143}"/>
              </a:ext>
            </a:extLst>
          </p:cNvPr>
          <p:cNvSpPr/>
          <p:nvPr/>
        </p:nvSpPr>
        <p:spPr bwMode="auto">
          <a:xfrm>
            <a:off x="6673498" y="2548031"/>
            <a:ext cx="1098902" cy="1973645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4512122"/>
            <a:ext cx="7696200" cy="4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9C4CC-BA61-6A43-9422-9AA65A8E5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" t="5444" r="50769" b="55726"/>
          <a:stretch/>
        </p:blipFill>
        <p:spPr>
          <a:xfrm>
            <a:off x="1786827" y="4612469"/>
            <a:ext cx="869016" cy="787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EA0F01-9121-7C40-8DC4-DB794CF41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23" t="4478" r="2023" b="56692"/>
          <a:stretch/>
        </p:blipFill>
        <p:spPr>
          <a:xfrm>
            <a:off x="3455929" y="4612469"/>
            <a:ext cx="869016" cy="787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C5793A-D533-3E47-AD26-7C84ABA9C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" t="48238" r="48598" b="12932"/>
          <a:stretch/>
        </p:blipFill>
        <p:spPr>
          <a:xfrm>
            <a:off x="5181600" y="4612469"/>
            <a:ext cx="869016" cy="787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9CA971-AC92-AB40-BC35-70B88459D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45" t="48874" r="1301" b="12296"/>
          <a:stretch/>
        </p:blipFill>
        <p:spPr>
          <a:xfrm>
            <a:off x="6794133" y="4589637"/>
            <a:ext cx="869016" cy="7873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8FEE7-B3FB-DD4D-9E01-DE90E6F48E63}"/>
              </a:ext>
            </a:extLst>
          </p:cNvPr>
          <p:cNvSpPr/>
          <p:nvPr/>
        </p:nvSpPr>
        <p:spPr>
          <a:xfrm rot="16200000">
            <a:off x="113407" y="2233169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time to escape</a:t>
            </a:r>
            <a:endParaRPr lang="en-US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3E1442DA-14FF-A147-A574-C076C9D4C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22128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is what you get (mean time)</a:t>
            </a:r>
          </a:p>
        </p:txBody>
      </p:sp>
    </p:spTree>
    <p:extLst>
      <p:ext uri="{BB962C8B-B14F-4D97-AF65-F5344CB8AC3E}">
        <p14:creationId xmlns:p14="http://schemas.microsoft.com/office/powerpoint/2010/main" val="3359388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Find the mean of each group </a:t>
            </a:r>
          </a:p>
          <a:p>
            <a:r>
              <a:rPr lang="en-US" sz="1600" b="0" dirty="0">
                <a:latin typeface="Courier" pitchFamily="2" charset="0"/>
              </a:rPr>
              <a:t>library(</a:t>
            </a:r>
            <a:r>
              <a:rPr lang="en-US" sz="1600" b="0" dirty="0" err="1">
                <a:latin typeface="Courier" pitchFamily="2" charset="0"/>
              </a:rPr>
              <a:t>plyr</a:t>
            </a:r>
            <a:r>
              <a:rPr lang="en-US" sz="1600" b="0" dirty="0">
                <a:latin typeface="Courier" pitchFamily="2" charset="0"/>
              </a:rPr>
              <a:t>) </a:t>
            </a:r>
          </a:p>
          <a:p>
            <a:r>
              <a:rPr lang="en-US" sz="1600" b="0" dirty="0" err="1">
                <a:latin typeface="Courier" pitchFamily="2" charset="0"/>
              </a:rPr>
              <a:t>dat</a:t>
            </a:r>
            <a:r>
              <a:rPr lang="en-US" sz="1600" b="0" dirty="0">
                <a:latin typeface="Courier" pitchFamily="2" charset="0"/>
              </a:rPr>
              <a:t> = </a:t>
            </a:r>
            <a:r>
              <a:rPr lang="en-US" sz="1600" b="0" dirty="0" err="1">
                <a:latin typeface="Courier" pitchFamily="2" charset="0"/>
              </a:rPr>
              <a:t>read.csv</a:t>
            </a:r>
            <a:r>
              <a:rPr lang="en-US" sz="1600" b="0" dirty="0">
                <a:latin typeface="Courier" pitchFamily="2" charset="0"/>
              </a:rPr>
              <a:t>("</a:t>
            </a:r>
            <a:r>
              <a:rPr lang="en-US" sz="1600" b="0" dirty="0" err="1">
                <a:latin typeface="Courier" pitchFamily="2" charset="0"/>
              </a:rPr>
              <a:t>anovamaze.csv</a:t>
            </a:r>
            <a:r>
              <a:rPr lang="en-US" sz="1600" b="0" dirty="0">
                <a:latin typeface="Courier" pitchFamily="2" charset="0"/>
              </a:rPr>
              <a:t>", header = TRUE)</a:t>
            </a:r>
          </a:p>
          <a:p>
            <a:r>
              <a:rPr lang="en-US" sz="1600" b="0" dirty="0" err="1">
                <a:latin typeface="Courier" pitchFamily="2" charset="0"/>
              </a:rPr>
              <a:t>cdat</a:t>
            </a:r>
            <a:r>
              <a:rPr lang="en-US" sz="1600" b="0" dirty="0">
                <a:latin typeface="Courier" pitchFamily="2" charset="0"/>
              </a:rPr>
              <a:t> &lt;- </a:t>
            </a:r>
            <a:r>
              <a:rPr lang="en-US" sz="1600" b="0" dirty="0" err="1">
                <a:latin typeface="Courier" pitchFamily="2" charset="0"/>
              </a:rPr>
              <a:t>ddply</a:t>
            </a:r>
            <a:r>
              <a:rPr lang="en-US" sz="1600" b="0" dirty="0">
                <a:latin typeface="Courier" pitchFamily="2" charset="0"/>
              </a:rPr>
              <a:t>(</a:t>
            </a:r>
            <a:r>
              <a:rPr lang="en-US" sz="1600" b="0" dirty="0" err="1">
                <a:latin typeface="Courier" pitchFamily="2" charset="0"/>
              </a:rPr>
              <a:t>dat</a:t>
            </a:r>
            <a:r>
              <a:rPr lang="en-US" sz="1600" b="0" dirty="0">
                <a:latin typeface="Courier" pitchFamily="2" charset="0"/>
              </a:rPr>
              <a:t>, ”maze", </a:t>
            </a:r>
            <a:r>
              <a:rPr lang="en-US" sz="1600" b="0" dirty="0" err="1">
                <a:latin typeface="Courier" pitchFamily="2" charset="0"/>
              </a:rPr>
              <a:t>summarise</a:t>
            </a:r>
            <a:r>
              <a:rPr lang="en-US" sz="1600" b="0" dirty="0">
                <a:latin typeface="Courier" pitchFamily="2" charset="0"/>
              </a:rPr>
              <a:t>, </a:t>
            </a:r>
            <a:r>
              <a:rPr lang="en-US" sz="1600" b="0" dirty="0" err="1">
                <a:latin typeface="Courier" pitchFamily="2" charset="0"/>
              </a:rPr>
              <a:t>time.mean</a:t>
            </a:r>
            <a:r>
              <a:rPr lang="en-US" sz="1600" b="0" dirty="0">
                <a:latin typeface="Courier" pitchFamily="2" charset="0"/>
              </a:rPr>
              <a:t>=mean(time))</a:t>
            </a:r>
          </a:p>
          <a:p>
            <a:r>
              <a:rPr lang="en-US" sz="1600" b="0" dirty="0" err="1">
                <a:latin typeface="Courier" pitchFamily="2" charset="0"/>
                <a:cs typeface="Arial" pitchFamily="-112" charset="0"/>
              </a:rPr>
              <a:t>cdat</a:t>
            </a:r>
            <a:endParaRPr lang="en-US" sz="1600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maze </a:t>
            </a:r>
            <a:r>
              <a:rPr lang="en-US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time.mean</a:t>
            </a:r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  a  14.20556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2    b  49.26166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3    c  29.44318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4    d  28.68162</a:t>
            </a: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2084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29A546-811C-F848-852B-DF52B4EEA3FD}"/>
              </a:ext>
            </a:extLst>
          </p:cNvPr>
          <p:cNvSpPr/>
          <p:nvPr/>
        </p:nvSpPr>
        <p:spPr>
          <a:xfrm>
            <a:off x="533400" y="5334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let’s assume normality of the data and homogeneity of variance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292DA1-9E91-8045-B2A5-0C9EA461EC01}"/>
              </a:ext>
            </a:extLst>
          </p:cNvPr>
          <p:cNvGrpSpPr/>
          <p:nvPr/>
        </p:nvGrpSpPr>
        <p:grpSpPr>
          <a:xfrm>
            <a:off x="517478" y="1828800"/>
            <a:ext cx="8093122" cy="830997"/>
            <a:chOff x="517478" y="1828800"/>
            <a:chExt cx="8093122" cy="8309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7C4F89-A5F6-734D-A0B2-722F38A3220F}"/>
                </a:ext>
              </a:extLst>
            </p:cNvPr>
            <p:cNvSpPr/>
            <p:nvPr/>
          </p:nvSpPr>
          <p:spPr>
            <a:xfrm>
              <a:off x="517478" y="1828800"/>
              <a:ext cx="79407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400" b="0" dirty="0"/>
                <a:t>so you have </a:t>
              </a:r>
              <a:r>
                <a:rPr lang="en-US" sz="2400" dirty="0">
                  <a:solidFill>
                    <a:srgbClr val="99CC00"/>
                  </a:solidFill>
                </a:rPr>
                <a:t>one independent variable </a:t>
              </a:r>
              <a:r>
                <a:rPr lang="en-US" sz="2400" b="0" dirty="0"/>
                <a:t>which is the type of maze, this independent variable has 4 groups: 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ADD975F-948A-3349-9D7F-A6BA24931D38}"/>
                </a:ext>
              </a:extLst>
            </p:cNvPr>
            <p:cNvGrpSpPr/>
            <p:nvPr/>
          </p:nvGrpSpPr>
          <p:grpSpPr>
            <a:xfrm>
              <a:off x="7315200" y="2279242"/>
              <a:ext cx="1295400" cy="282789"/>
              <a:chOff x="2438400" y="4612469"/>
              <a:chExt cx="3773090" cy="82367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D77092D-11AD-D540-97C6-C0AAAC8F01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077" t="5444" r="50769" b="55726"/>
              <a:stretch/>
            </p:blipFill>
            <p:spPr>
              <a:xfrm>
                <a:off x="2438400" y="4635215"/>
                <a:ext cx="869016" cy="78736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EDBDCBD-87F2-4348-B948-9AAF8CF1A0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1823" t="4478" r="2023" b="56692"/>
              <a:stretch/>
            </p:blipFill>
            <p:spPr>
              <a:xfrm>
                <a:off x="3455929" y="4612469"/>
                <a:ext cx="869016" cy="78736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FFEE661-D8C8-6F4D-A61A-94F8DCECCE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48" t="48238" r="48598" b="12932"/>
              <a:stretch/>
            </p:blipFill>
            <p:spPr>
              <a:xfrm>
                <a:off x="4473458" y="4626031"/>
                <a:ext cx="869016" cy="78736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32957D7-F54B-F440-8F55-80A95D374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545" t="48874" r="1301" b="12296"/>
              <a:stretch/>
            </p:blipFill>
            <p:spPr>
              <a:xfrm>
                <a:off x="5342474" y="4648777"/>
                <a:ext cx="869016" cy="787366"/>
              </a:xfrm>
              <a:prstGeom prst="rect">
                <a:avLst/>
              </a:prstGeom>
            </p:spPr>
          </p:pic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FE77EFF-7E57-CE4E-97F1-71F5A9A0A82B}"/>
              </a:ext>
            </a:extLst>
          </p:cNvPr>
          <p:cNvSpPr/>
          <p:nvPr/>
        </p:nvSpPr>
        <p:spPr>
          <a:xfrm>
            <a:off x="525439" y="3276600"/>
            <a:ext cx="7940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have more than two groups, so we either:</a:t>
            </a:r>
          </a:p>
          <a:p>
            <a:pPr lvl="0"/>
            <a:endParaRPr lang="en-US" sz="2400" b="0" dirty="0"/>
          </a:p>
          <a:p>
            <a:pPr lvl="0"/>
            <a:r>
              <a:rPr lang="en-US" sz="2400" b="0" dirty="0"/>
              <a:t>	option 1: t-test with Bonferroni correction</a:t>
            </a:r>
          </a:p>
          <a:p>
            <a:pPr lvl="0"/>
            <a:r>
              <a:rPr lang="en-US" sz="2400" dirty="0">
                <a:solidFill>
                  <a:srgbClr val="99CC00"/>
                </a:solidFill>
              </a:rPr>
              <a:t>	option 2: </a:t>
            </a:r>
            <a:r>
              <a:rPr lang="en-US" sz="2400" dirty="0" err="1">
                <a:solidFill>
                  <a:srgbClr val="99CC00"/>
                </a:solidFill>
              </a:rPr>
              <a:t>Anova</a:t>
            </a:r>
            <a:r>
              <a:rPr lang="en-US" sz="2400" dirty="0">
                <a:solidFill>
                  <a:srgbClr val="99CC00"/>
                </a:solidFill>
              </a:rPr>
              <a:t> (or also called one-way </a:t>
            </a:r>
            <a:r>
              <a:rPr lang="en-US" sz="2400" dirty="0" err="1">
                <a:solidFill>
                  <a:srgbClr val="99CC00"/>
                </a:solidFill>
              </a:rPr>
              <a:t>Anova</a:t>
            </a:r>
            <a:r>
              <a:rPr lang="en-US" sz="2400" dirty="0">
                <a:solidFill>
                  <a:srgbClr val="99CC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986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 #</a:t>
            </a:r>
            <a:r>
              <a:rPr lang="en-US" b="0" dirty="0" err="1">
                <a:latin typeface="Courier" pitchFamily="2" charset="0"/>
              </a:rPr>
              <a:t>install.packages</a:t>
            </a:r>
            <a:r>
              <a:rPr lang="en-US" b="0" dirty="0">
                <a:latin typeface="Courier" pitchFamily="2" charset="0"/>
              </a:rPr>
              <a:t>("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")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dat,id,within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maze,dv</a:t>
            </a:r>
            <a:r>
              <a:rPr lang="en-US" b="0" dirty="0">
                <a:latin typeface="Courier" pitchFamily="2" charset="0"/>
              </a:rPr>
              <a:t>=time)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r>
              <a:rPr lang="en-US" sz="1600" b="0" dirty="0">
                <a:latin typeface="Courier" pitchFamily="2" charset="0"/>
              </a:rPr>
              <a:t>$ANOVA</a:t>
            </a:r>
          </a:p>
          <a:p>
            <a:r>
              <a:rPr lang="en-US" sz="1600" b="0" dirty="0">
                <a:latin typeface="Courier" pitchFamily="2" charset="0"/>
              </a:rPr>
              <a:t>   Effect </a:t>
            </a:r>
            <a:r>
              <a:rPr lang="en-US" sz="1600" b="0" dirty="0" err="1">
                <a:latin typeface="Courier" pitchFamily="2" charset="0"/>
              </a:rPr>
              <a:t>DFn</a:t>
            </a:r>
            <a:r>
              <a:rPr lang="en-US" sz="1600" b="0" dirty="0">
                <a:latin typeface="Courier" pitchFamily="2" charset="0"/>
              </a:rPr>
              <a:t> </a:t>
            </a:r>
            <a:r>
              <a:rPr lang="en-US" sz="1600" b="0" dirty="0" err="1">
                <a:latin typeface="Courier" pitchFamily="2" charset="0"/>
              </a:rPr>
              <a:t>DFd</a:t>
            </a:r>
            <a:r>
              <a:rPr lang="en-US" sz="1600" b="0" dirty="0">
                <a:latin typeface="Courier" pitchFamily="2" charset="0"/>
              </a:rPr>
              <a:t>        F            p p&lt;.05       </a:t>
            </a:r>
            <a:r>
              <a:rPr lang="en-US" sz="1600" b="0" dirty="0" err="1">
                <a:latin typeface="Courier" pitchFamily="2" charset="0"/>
              </a:rPr>
              <a:t>ges</a:t>
            </a:r>
            <a:endParaRPr lang="en-US" sz="1600" b="0" dirty="0">
              <a:latin typeface="Courier" pitchFamily="2" charset="0"/>
            </a:endParaRPr>
          </a:p>
          <a:p>
            <a:r>
              <a:rPr lang="en-US" sz="1600" b="0" dirty="0">
                <a:latin typeface="Courier" pitchFamily="2" charset="0"/>
              </a:rPr>
              <a:t>2  maze   3  45     6.524565       0.0009277126     * 0.2607015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70734D-A1AF-B140-80E1-1AE1215BD005}"/>
              </a:ext>
            </a:extLst>
          </p:cNvPr>
          <p:cNvSpPr/>
          <p:nvPr/>
        </p:nvSpPr>
        <p:spPr bwMode="auto">
          <a:xfrm>
            <a:off x="4730200" y="2067636"/>
            <a:ext cx="1823000" cy="646331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B3369-3FF2-6441-812B-EADBDAB00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4345349"/>
            <a:ext cx="495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srgbClr val="99CC00"/>
                </a:solidFill>
              </a:rPr>
              <a:t>Tell us something is going</a:t>
            </a:r>
          </a:p>
          <a:p>
            <a:pPr algn="ctr" eaLnBrk="1" hangingPunct="1"/>
            <a:r>
              <a:rPr lang="en-US" sz="1800" dirty="0">
                <a:solidFill>
                  <a:srgbClr val="99CC00"/>
                </a:solidFill>
              </a:rPr>
              <a:t>to be significant but don’t know yet what</a:t>
            </a:r>
          </a:p>
        </p:txBody>
      </p: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id="{720BAB54-EFA2-3741-9B4A-F58BFB022D6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670134" y="2750188"/>
            <a:ext cx="349666" cy="15951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50148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dat$time,dat$maze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a     b     c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-    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0.375 -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0.076 0.365 1.000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FD89-BE8B-6E4C-B4E5-DF32D605D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266" y="2503650"/>
            <a:ext cx="4643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everything &lt;0.05 = significant (no need to do the Bonferroni correction as already included) 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DF2FB71-435C-534C-8F25-26589E290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the test literally allows us to “compare” a and b as well as a and c and that is it!</a:t>
            </a:r>
          </a:p>
        </p:txBody>
      </p:sp>
      <p:cxnSp>
        <p:nvCxnSpPr>
          <p:cNvPr id="9" name="Straight Connector 18">
            <a:extLst>
              <a:ext uri="{FF2B5EF4-FFF2-40B4-BE49-F238E27FC236}">
                <a16:creationId xmlns:a16="http://schemas.microsoft.com/office/drawing/2014/main" id="{1E7DB5B0-05E8-F94F-8A39-618EE5CDB7D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276600" y="2965315"/>
            <a:ext cx="838200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357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1254353" y="1387922"/>
            <a:ext cx="3185535" cy="3260278"/>
            <a:chOff x="2244953" y="625922"/>
            <a:chExt cx="3185535" cy="326027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666999"/>
              <a:ext cx="1098902" cy="1087899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625922"/>
              <a:ext cx="1098902" cy="3124200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3842724" y="5666157"/>
            <a:ext cx="1830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A better than B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A better than 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0E34B-3E98-284B-BEE8-05DCE21643D7}"/>
              </a:ext>
            </a:extLst>
          </p:cNvPr>
          <p:cNvSpPr/>
          <p:nvPr/>
        </p:nvSpPr>
        <p:spPr bwMode="auto">
          <a:xfrm>
            <a:off x="5010088" y="2405203"/>
            <a:ext cx="1098902" cy="2116474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D229E-F1A4-FF40-8E40-9394A9052143}"/>
              </a:ext>
            </a:extLst>
          </p:cNvPr>
          <p:cNvSpPr/>
          <p:nvPr/>
        </p:nvSpPr>
        <p:spPr bwMode="auto">
          <a:xfrm>
            <a:off x="6673498" y="2548031"/>
            <a:ext cx="1098902" cy="1973645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4512122"/>
            <a:ext cx="7696200" cy="4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9C4CC-BA61-6A43-9422-9AA65A8E5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" t="5444" r="50769" b="55726"/>
          <a:stretch/>
        </p:blipFill>
        <p:spPr>
          <a:xfrm>
            <a:off x="1786827" y="4612469"/>
            <a:ext cx="869016" cy="787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EA0F01-9121-7C40-8DC4-DB794CF41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23" t="4478" r="2023" b="56692"/>
          <a:stretch/>
        </p:blipFill>
        <p:spPr>
          <a:xfrm>
            <a:off x="3455929" y="4612469"/>
            <a:ext cx="869016" cy="787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C5793A-D533-3E47-AD26-7C84ABA9C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8" t="48238" r="48598" b="12932"/>
          <a:stretch/>
        </p:blipFill>
        <p:spPr>
          <a:xfrm>
            <a:off x="5181600" y="4612469"/>
            <a:ext cx="869016" cy="787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9CA971-AC92-AB40-BC35-70B88459D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45" t="48874" r="1301" b="12296"/>
          <a:stretch/>
        </p:blipFill>
        <p:spPr>
          <a:xfrm>
            <a:off x="6794133" y="4589637"/>
            <a:ext cx="869016" cy="7873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8FEE7-B3FB-DD4D-9E01-DE90E6F48E63}"/>
              </a:ext>
            </a:extLst>
          </p:cNvPr>
          <p:cNvSpPr/>
          <p:nvPr/>
        </p:nvSpPr>
        <p:spPr>
          <a:xfrm rot="16200000">
            <a:off x="113407" y="2233169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time to escape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35D24B-BA50-8C46-9B40-F834943FC126}"/>
              </a:ext>
            </a:extLst>
          </p:cNvPr>
          <p:cNvCxnSpPr/>
          <p:nvPr/>
        </p:nvCxnSpPr>
        <p:spPr bwMode="auto">
          <a:xfrm flipV="1">
            <a:off x="2209800" y="609600"/>
            <a:ext cx="0" cy="2514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41EF07-87A6-004C-B83E-BEDC1CEA3514}"/>
              </a:ext>
            </a:extLst>
          </p:cNvPr>
          <p:cNvCxnSpPr>
            <a:cxnSpLocks/>
          </p:cNvCxnSpPr>
          <p:nvPr/>
        </p:nvCxnSpPr>
        <p:spPr bwMode="auto">
          <a:xfrm flipH="1">
            <a:off x="2209800" y="609600"/>
            <a:ext cx="1752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FCE60F-3AD4-A041-9A47-7AA6781F6D61}"/>
              </a:ext>
            </a:extLst>
          </p:cNvPr>
          <p:cNvCxnSpPr>
            <a:cxnSpLocks/>
          </p:cNvCxnSpPr>
          <p:nvPr/>
        </p:nvCxnSpPr>
        <p:spPr bwMode="auto">
          <a:xfrm flipV="1">
            <a:off x="3962400" y="609600"/>
            <a:ext cx="0" cy="5733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90B5C3-1040-BA4D-B298-C37F15A5A6FB}"/>
              </a:ext>
            </a:extLst>
          </p:cNvPr>
          <p:cNvCxnSpPr>
            <a:cxnSpLocks/>
          </p:cNvCxnSpPr>
          <p:nvPr/>
        </p:nvCxnSpPr>
        <p:spPr bwMode="auto">
          <a:xfrm flipV="1">
            <a:off x="2362200" y="304800"/>
            <a:ext cx="0" cy="28165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3AD0D8-517A-F64A-9A17-8ED21513A2AF}"/>
              </a:ext>
            </a:extLst>
          </p:cNvPr>
          <p:cNvCxnSpPr>
            <a:cxnSpLocks/>
          </p:cNvCxnSpPr>
          <p:nvPr/>
        </p:nvCxnSpPr>
        <p:spPr bwMode="auto">
          <a:xfrm flipH="1">
            <a:off x="2362200" y="304800"/>
            <a:ext cx="3200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004508-6862-1343-8674-2D1A1E4B8FD6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2600" y="304800"/>
            <a:ext cx="0" cy="1752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574614B-CBF4-314D-87FE-0C16E448EF29}"/>
              </a:ext>
            </a:extLst>
          </p:cNvPr>
          <p:cNvSpPr/>
          <p:nvPr/>
        </p:nvSpPr>
        <p:spPr>
          <a:xfrm>
            <a:off x="2362200" y="228600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comparable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9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346199"/>
            <a:ext cx="80010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looks to </a:t>
            </a:r>
            <a:r>
              <a:rPr lang="en-GB" sz="2400" dirty="0">
                <a:solidFill>
                  <a:srgbClr val="99CC00"/>
                </a:solidFill>
                <a:latin typeface="arial" panose="020B0604020202020204" pitchFamily="34" charset="0"/>
              </a:rPr>
              <a:t>see if a single variable fits some hypothesised probability distribution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e.g. in a population of students, there is an equal number of students who like or dislike brussels sprouts 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in fact we don’t even have to go 50/50, we may theorize only 25% will like them (because they are disgusting!)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1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EB6F5-1EF6-8044-94F7-904FF1DBD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" r="1022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339FCE18-0BE9-A044-8ADA-EB643F32A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you are still a maze designer</a:t>
            </a:r>
          </a:p>
        </p:txBody>
      </p:sp>
    </p:spTree>
    <p:extLst>
      <p:ext uri="{BB962C8B-B14F-4D97-AF65-F5344CB8AC3E}">
        <p14:creationId xmlns:p14="http://schemas.microsoft.com/office/powerpoint/2010/main" val="14506015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29A546-811C-F848-852B-DF52B4EEA3FD}"/>
              </a:ext>
            </a:extLst>
          </p:cNvPr>
          <p:cNvSpPr/>
          <p:nvPr/>
        </p:nvSpPr>
        <p:spPr>
          <a:xfrm>
            <a:off x="533400" y="5334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same mazes to compare but you also want to try if placing an ice cream van at the exit improve performance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5DE13A-3BA8-B74F-AF8F-6F41F50C02EF}"/>
              </a:ext>
            </a:extLst>
          </p:cNvPr>
          <p:cNvGrpSpPr/>
          <p:nvPr/>
        </p:nvGrpSpPr>
        <p:grpSpPr>
          <a:xfrm>
            <a:off x="990600" y="2082876"/>
            <a:ext cx="2438400" cy="558647"/>
            <a:chOff x="2046975" y="1161818"/>
            <a:chExt cx="3536377" cy="8101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6D9B07-7D94-074D-B1C3-9E3BE002D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77" t="5444" r="50769" b="55726"/>
            <a:stretch/>
          </p:blipFill>
          <p:spPr>
            <a:xfrm>
              <a:off x="2046975" y="1184650"/>
              <a:ext cx="869016" cy="787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262B72-90F7-AF40-88D2-9C332FAEB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823" t="4478" r="2023" b="56692"/>
            <a:stretch/>
          </p:blipFill>
          <p:spPr>
            <a:xfrm>
              <a:off x="2971077" y="1161818"/>
              <a:ext cx="869016" cy="7873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6C8A51-1C77-6043-B993-91AC3D1C7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48" t="48238" r="48598" b="12932"/>
            <a:stretch/>
          </p:blipFill>
          <p:spPr>
            <a:xfrm>
              <a:off x="3927024" y="1184650"/>
              <a:ext cx="869016" cy="78736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3A54C1-1112-1441-ADA1-1FBFF6212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545" t="48874" r="1301" b="12296"/>
            <a:stretch/>
          </p:blipFill>
          <p:spPr>
            <a:xfrm>
              <a:off x="4714336" y="1184650"/>
              <a:ext cx="869016" cy="787366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40BAC06-C2A8-EB41-BBFB-89C0B1CA7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99"/>
          <a:stretch/>
        </p:blipFill>
        <p:spPr>
          <a:xfrm>
            <a:off x="5410200" y="1955723"/>
            <a:ext cx="697096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3C3EC1-3F23-F44C-8D85-853BD8832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99"/>
          <a:stretch/>
        </p:blipFill>
        <p:spPr>
          <a:xfrm>
            <a:off x="6475173" y="1939980"/>
            <a:ext cx="697096" cy="685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F91603C-5668-354A-A181-40853CF780ED}"/>
              </a:ext>
            </a:extLst>
          </p:cNvPr>
          <p:cNvGrpSpPr/>
          <p:nvPr/>
        </p:nvGrpSpPr>
        <p:grpSpPr>
          <a:xfrm>
            <a:off x="6271845" y="1853764"/>
            <a:ext cx="1066571" cy="830997"/>
            <a:chOff x="6017973" y="1984367"/>
            <a:chExt cx="592941" cy="46197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8C48BD1-FED3-C847-A4C0-D5151956E2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17973" y="1989145"/>
              <a:ext cx="583699" cy="45720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>
                  <a:alpha val="51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4204E8-1A7B-AB4D-8FCE-522AAB52BD9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46407" y="1984367"/>
              <a:ext cx="564507" cy="46197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>
                  <a:alpha val="51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F52669-D311-1B43-AD8D-3AFE1281FB83}"/>
              </a:ext>
            </a:extLst>
          </p:cNvPr>
          <p:cNvSpPr/>
          <p:nvPr/>
        </p:nvSpPr>
        <p:spPr>
          <a:xfrm>
            <a:off x="457200" y="3151382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let say we keep the results from our 16 first participants from earlier (no ice cream at the end)</a:t>
            </a:r>
          </a:p>
          <a:p>
            <a:pPr lvl="0"/>
            <a:endParaRPr lang="en-US" sz="2400" b="0" dirty="0"/>
          </a:p>
          <a:p>
            <a:pPr lvl="0"/>
            <a:r>
              <a:rPr lang="en-US" sz="2400" b="0" dirty="0"/>
              <a:t>we take 16 new participants to do each mazes but this time with ice cream at the 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F6920-2CBB-B54F-9357-3B31F5EA2F13}"/>
              </a:ext>
            </a:extLst>
          </p:cNvPr>
          <p:cNvSpPr/>
          <p:nvPr/>
        </p:nvSpPr>
        <p:spPr>
          <a:xfrm>
            <a:off x="2607701" y="5615976"/>
            <a:ext cx="5932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400" b="0" i="1" dirty="0"/>
              <a:t>maze variable is within (paired) and ice cream variable is between (unpaired)</a:t>
            </a:r>
          </a:p>
        </p:txBody>
      </p:sp>
    </p:spTree>
    <p:extLst>
      <p:ext uri="{BB962C8B-B14F-4D97-AF65-F5344CB8AC3E}">
        <p14:creationId xmlns:p14="http://schemas.microsoft.com/office/powerpoint/2010/main" val="370251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29A546-811C-F848-852B-DF52B4EEA3FD}"/>
              </a:ext>
            </a:extLst>
          </p:cNvPr>
          <p:cNvSpPr/>
          <p:nvPr/>
        </p:nvSpPr>
        <p:spPr>
          <a:xfrm>
            <a:off x="533400" y="5334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let’s assume normality of the data and homogeneity of variance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E77EFF-7E57-CE4E-97F1-71F5A9A0A82B}"/>
              </a:ext>
            </a:extLst>
          </p:cNvPr>
          <p:cNvSpPr/>
          <p:nvPr/>
        </p:nvSpPr>
        <p:spPr>
          <a:xfrm>
            <a:off x="525439" y="3276600"/>
            <a:ext cx="7940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need a </a:t>
            </a:r>
            <a:r>
              <a:rPr lang="en-US" sz="2400" dirty="0">
                <a:solidFill>
                  <a:srgbClr val="99CC00"/>
                </a:solidFill>
              </a:rPr>
              <a:t>two-way </a:t>
            </a:r>
            <a:r>
              <a:rPr lang="en-US" sz="2400" dirty="0" err="1">
                <a:solidFill>
                  <a:srgbClr val="99CC00"/>
                </a:solidFill>
              </a:rPr>
              <a:t>Anova</a:t>
            </a:r>
            <a:endParaRPr lang="en-US" sz="2400" dirty="0">
              <a:solidFill>
                <a:srgbClr val="99CC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3553D0-A2AD-CB4A-9A7E-52923EF9C892}"/>
              </a:ext>
            </a:extLst>
          </p:cNvPr>
          <p:cNvGrpSpPr/>
          <p:nvPr/>
        </p:nvGrpSpPr>
        <p:grpSpPr>
          <a:xfrm>
            <a:off x="517478" y="1828800"/>
            <a:ext cx="8245522" cy="830997"/>
            <a:chOff x="517478" y="1828800"/>
            <a:chExt cx="8245522" cy="8309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C3BD1D0-1E96-2346-A9B1-2B67DF7ED0AF}"/>
                </a:ext>
              </a:extLst>
            </p:cNvPr>
            <p:cNvGrpSpPr/>
            <p:nvPr/>
          </p:nvGrpSpPr>
          <p:grpSpPr>
            <a:xfrm>
              <a:off x="517478" y="1828800"/>
              <a:ext cx="8245522" cy="830997"/>
              <a:chOff x="517478" y="1828800"/>
              <a:chExt cx="8245522" cy="83099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7C4F89-A5F6-734D-A0B2-722F38A3220F}"/>
                  </a:ext>
                </a:extLst>
              </p:cNvPr>
              <p:cNvSpPr/>
              <p:nvPr/>
            </p:nvSpPr>
            <p:spPr>
              <a:xfrm>
                <a:off x="517478" y="1828800"/>
                <a:ext cx="824552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400" b="0" dirty="0"/>
                  <a:t>so you have </a:t>
                </a:r>
                <a:r>
                  <a:rPr lang="en-US" sz="2400" dirty="0">
                    <a:solidFill>
                      <a:srgbClr val="99CC00"/>
                    </a:solidFill>
                  </a:rPr>
                  <a:t>two independent variables, </a:t>
                </a:r>
                <a:r>
                  <a:rPr lang="en-US" sz="2400" b="0" dirty="0"/>
                  <a:t>one which has 4 groups:                   and one which has 2: 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82A0C3A-4FF0-ED42-A99C-AFBF0D5E5433}"/>
                  </a:ext>
                </a:extLst>
              </p:cNvPr>
              <p:cNvGrpSpPr/>
              <p:nvPr/>
            </p:nvGrpSpPr>
            <p:grpSpPr>
              <a:xfrm>
                <a:off x="1676400" y="2308012"/>
                <a:ext cx="1295400" cy="282788"/>
                <a:chOff x="1550616" y="4676577"/>
                <a:chExt cx="3773088" cy="82367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96B27939-2880-DC41-AC99-1A0283BFB0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077" t="5444" r="50769" b="55726"/>
                <a:stretch/>
              </p:blipFill>
              <p:spPr>
                <a:xfrm>
                  <a:off x="1550616" y="4699325"/>
                  <a:ext cx="869016" cy="78736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F6BF628-2BDC-6D42-93A0-A009FCC63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823" t="4478" r="2023" b="56692"/>
                <a:stretch/>
              </p:blipFill>
              <p:spPr>
                <a:xfrm>
                  <a:off x="2568144" y="4676577"/>
                  <a:ext cx="869016" cy="78736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78FE808-CF66-304D-ADC3-B60C2C6DE8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248" t="48238" r="48598" b="12932"/>
                <a:stretch/>
              </p:blipFill>
              <p:spPr>
                <a:xfrm>
                  <a:off x="3585672" y="4690141"/>
                  <a:ext cx="869016" cy="787366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98A051E-7968-C84E-9D0E-AD3A19BC5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2545" t="48874" r="1301" b="12296"/>
                <a:stretch/>
              </p:blipFill>
              <p:spPr>
                <a:xfrm>
                  <a:off x="4454688" y="4712881"/>
                  <a:ext cx="869016" cy="78736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C25505-C081-FC46-A05D-3318D39B5611}"/>
                </a:ext>
              </a:extLst>
            </p:cNvPr>
            <p:cNvGrpSpPr/>
            <p:nvPr/>
          </p:nvGrpSpPr>
          <p:grpSpPr>
            <a:xfrm>
              <a:off x="6237361" y="2220152"/>
              <a:ext cx="849239" cy="365994"/>
              <a:chOff x="5410200" y="1853764"/>
              <a:chExt cx="1928216" cy="83099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C4899B3-1ABD-9A41-96BE-24F0F0E8BD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799"/>
              <a:stretch/>
            </p:blipFill>
            <p:spPr>
              <a:xfrm>
                <a:off x="5410200" y="1955723"/>
                <a:ext cx="697096" cy="6858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4E2EA48-2617-F942-8EF8-E5F844C8F5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799"/>
              <a:stretch/>
            </p:blipFill>
            <p:spPr>
              <a:xfrm>
                <a:off x="6475173" y="1939980"/>
                <a:ext cx="697096" cy="685800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4325FF7-2D5D-2B48-AD5E-8B339844C7DB}"/>
                  </a:ext>
                </a:extLst>
              </p:cNvPr>
              <p:cNvGrpSpPr/>
              <p:nvPr/>
            </p:nvGrpSpPr>
            <p:grpSpPr>
              <a:xfrm>
                <a:off x="6271845" y="1853764"/>
                <a:ext cx="1066571" cy="830997"/>
                <a:chOff x="6017973" y="1984367"/>
                <a:chExt cx="592941" cy="461978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5155A7A-D240-D84D-81E9-D0D726CE69A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017973" y="1989145"/>
                  <a:ext cx="583699" cy="457200"/>
                </a:xfrm>
                <a:prstGeom prst="line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rgbClr val="FF0000">
                      <a:alpha val="51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B1F418C-F876-FE4E-9E56-A284FE3C699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6046407" y="1984367"/>
                  <a:ext cx="564507" cy="461978"/>
                </a:xfrm>
                <a:prstGeom prst="line">
                  <a:avLst/>
                </a:prstGeom>
                <a:solidFill>
                  <a:schemeClr val="accent1"/>
                </a:solidFill>
                <a:ln w="63500" cap="flat" cmpd="sng" algn="ctr">
                  <a:solidFill>
                    <a:srgbClr val="FF0000">
                      <a:alpha val="51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50715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685800" y="477310"/>
            <a:ext cx="8229600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Find the mean of each group </a:t>
            </a:r>
          </a:p>
          <a:p>
            <a:r>
              <a:rPr lang="en-US" sz="1600" b="0" dirty="0">
                <a:latin typeface="Courier" pitchFamily="2" charset="0"/>
              </a:rPr>
              <a:t>library(</a:t>
            </a:r>
            <a:r>
              <a:rPr lang="en-US" sz="1600" b="0" dirty="0" err="1">
                <a:latin typeface="Courier" pitchFamily="2" charset="0"/>
              </a:rPr>
              <a:t>plyr</a:t>
            </a:r>
            <a:r>
              <a:rPr lang="en-US" sz="1600" b="0" dirty="0">
                <a:latin typeface="Courier" pitchFamily="2" charset="0"/>
              </a:rPr>
              <a:t>) </a:t>
            </a:r>
          </a:p>
          <a:p>
            <a:r>
              <a:rPr lang="en-US" sz="1600" b="0" dirty="0" err="1">
                <a:latin typeface="Courier" pitchFamily="2" charset="0"/>
              </a:rPr>
              <a:t>dat</a:t>
            </a:r>
            <a:r>
              <a:rPr lang="en-US" sz="1600" b="0" dirty="0">
                <a:latin typeface="Courier" pitchFamily="2" charset="0"/>
              </a:rPr>
              <a:t> = </a:t>
            </a:r>
            <a:r>
              <a:rPr lang="en-US" sz="1600" b="0" dirty="0" err="1">
                <a:latin typeface="Courier" pitchFamily="2" charset="0"/>
              </a:rPr>
              <a:t>read.csv</a:t>
            </a:r>
            <a:r>
              <a:rPr lang="en-US" sz="1600" b="0" dirty="0">
                <a:latin typeface="Courier" pitchFamily="2" charset="0"/>
              </a:rPr>
              <a:t>("</a:t>
            </a:r>
            <a:r>
              <a:rPr lang="en-US" sz="1600" b="0" dirty="0" err="1">
                <a:latin typeface="Courier" pitchFamily="2" charset="0"/>
              </a:rPr>
              <a:t>anovamaze</a:t>
            </a:r>
            <a:r>
              <a:rPr lang="en-US" sz="1600" b="0" dirty="0">
                <a:latin typeface="Courier" pitchFamily="2" charset="0"/>
              </a:rPr>
              <a:t> 2.csv", header = TRUE)</a:t>
            </a:r>
          </a:p>
          <a:p>
            <a:endParaRPr lang="en-US" sz="1600" b="0" dirty="0">
              <a:latin typeface="Courier" pitchFamily="2" charset="0"/>
            </a:endParaRPr>
          </a:p>
          <a:p>
            <a:r>
              <a:rPr lang="en-US" sz="1600" b="0" dirty="0" err="1">
                <a:latin typeface="Courier" pitchFamily="2" charset="0"/>
              </a:rPr>
              <a:t>cdat</a:t>
            </a:r>
            <a:r>
              <a:rPr lang="en-US" sz="1600" b="0" dirty="0">
                <a:latin typeface="Courier" pitchFamily="2" charset="0"/>
              </a:rPr>
              <a:t> &lt;- </a:t>
            </a:r>
            <a:r>
              <a:rPr lang="en-US" sz="1600" b="0" dirty="0" err="1">
                <a:latin typeface="Courier" pitchFamily="2" charset="0"/>
              </a:rPr>
              <a:t>ddply</a:t>
            </a:r>
            <a:r>
              <a:rPr lang="en-US" sz="1600" b="0" dirty="0">
                <a:latin typeface="Courier" pitchFamily="2" charset="0"/>
              </a:rPr>
              <a:t>(</a:t>
            </a:r>
            <a:r>
              <a:rPr lang="en-US" sz="1600" b="0" dirty="0" err="1">
                <a:latin typeface="Courier" pitchFamily="2" charset="0"/>
              </a:rPr>
              <a:t>dat</a:t>
            </a:r>
            <a:r>
              <a:rPr lang="en-US" sz="1600" b="0" dirty="0">
                <a:latin typeface="Courier" pitchFamily="2" charset="0"/>
              </a:rPr>
              <a:t>, "</a:t>
            </a:r>
            <a:r>
              <a:rPr lang="en-US" sz="1600" b="0" dirty="0">
                <a:latin typeface="Courier" pitchFamily="2" charset="0"/>
                <a:cs typeface="Arial" pitchFamily="-112" charset="0"/>
              </a:rPr>
              <a:t>maze</a:t>
            </a:r>
            <a:r>
              <a:rPr lang="en-US" sz="1600" b="0" dirty="0">
                <a:latin typeface="Courier" pitchFamily="2" charset="0"/>
              </a:rPr>
              <a:t>", </a:t>
            </a:r>
            <a:r>
              <a:rPr lang="en-US" sz="1600" b="0" dirty="0" err="1">
                <a:latin typeface="Courier" pitchFamily="2" charset="0"/>
              </a:rPr>
              <a:t>summarise</a:t>
            </a:r>
            <a:r>
              <a:rPr lang="en-US" sz="1600" b="0" dirty="0">
                <a:latin typeface="Courier" pitchFamily="2" charset="0"/>
              </a:rPr>
              <a:t>, </a:t>
            </a:r>
            <a:r>
              <a:rPr lang="en-US" sz="1600" b="0" dirty="0" err="1">
                <a:latin typeface="Courier" pitchFamily="2" charset="0"/>
              </a:rPr>
              <a:t>time.mean</a:t>
            </a:r>
            <a:r>
              <a:rPr lang="en-US" sz="1600" b="0" dirty="0">
                <a:latin typeface="Courier" pitchFamily="2" charset="0"/>
              </a:rPr>
              <a:t>=mean(time))</a:t>
            </a:r>
          </a:p>
          <a:p>
            <a:r>
              <a:rPr lang="en-US" sz="1600" b="0" dirty="0" err="1">
                <a:latin typeface="Courier" pitchFamily="2" charset="0"/>
                <a:cs typeface="Arial" pitchFamily="-112" charset="0"/>
              </a:rPr>
              <a:t>cdat</a:t>
            </a:r>
            <a:endParaRPr lang="en-US" sz="1600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maze </a:t>
            </a:r>
            <a:r>
              <a:rPr lang="en-US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time.mean</a:t>
            </a:r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  a  14.20556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2    b  49.26166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3    c  29.44318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4    d  28.68162</a:t>
            </a:r>
          </a:p>
          <a:p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US" sz="1600" b="0" dirty="0" err="1">
                <a:latin typeface="Courier" pitchFamily="2" charset="0"/>
              </a:rPr>
              <a:t>cdat</a:t>
            </a:r>
            <a:r>
              <a:rPr lang="en-US" sz="1600" b="0" dirty="0">
                <a:latin typeface="Courier" pitchFamily="2" charset="0"/>
              </a:rPr>
              <a:t> &lt;- </a:t>
            </a:r>
            <a:r>
              <a:rPr lang="en-US" sz="1600" b="0" dirty="0" err="1">
                <a:latin typeface="Courier" pitchFamily="2" charset="0"/>
              </a:rPr>
              <a:t>ddply</a:t>
            </a:r>
            <a:r>
              <a:rPr lang="en-US" sz="1600" b="0" dirty="0">
                <a:latin typeface="Courier" pitchFamily="2" charset="0"/>
              </a:rPr>
              <a:t>(</a:t>
            </a:r>
            <a:r>
              <a:rPr lang="en-US" sz="1600" b="0" dirty="0" err="1">
                <a:latin typeface="Courier" pitchFamily="2" charset="0"/>
              </a:rPr>
              <a:t>dat</a:t>
            </a:r>
            <a:r>
              <a:rPr lang="en-US" sz="1600" b="0" dirty="0">
                <a:latin typeface="Courier" pitchFamily="2" charset="0"/>
              </a:rPr>
              <a:t>, "</a:t>
            </a:r>
            <a:r>
              <a:rPr lang="en-US" sz="1600" b="0" dirty="0" err="1">
                <a:latin typeface="Courier" pitchFamily="2" charset="0"/>
                <a:cs typeface="Arial" pitchFamily="-112" charset="0"/>
              </a:rPr>
              <a:t>icecream</a:t>
            </a:r>
            <a:r>
              <a:rPr lang="en-US" sz="1600" b="0" dirty="0">
                <a:latin typeface="Courier" pitchFamily="2" charset="0"/>
              </a:rPr>
              <a:t>", </a:t>
            </a:r>
            <a:r>
              <a:rPr lang="en-US" sz="1600" b="0" dirty="0" err="1">
                <a:latin typeface="Courier" pitchFamily="2" charset="0"/>
              </a:rPr>
              <a:t>summarise</a:t>
            </a:r>
            <a:r>
              <a:rPr lang="en-US" sz="1600" b="0" dirty="0">
                <a:latin typeface="Courier" pitchFamily="2" charset="0"/>
              </a:rPr>
              <a:t>, </a:t>
            </a:r>
            <a:r>
              <a:rPr lang="en-US" sz="1600" b="0" dirty="0" err="1">
                <a:latin typeface="Courier" pitchFamily="2" charset="0"/>
              </a:rPr>
              <a:t>time.mean</a:t>
            </a:r>
            <a:r>
              <a:rPr lang="en-US" sz="1600" b="0" dirty="0">
                <a:latin typeface="Courier" pitchFamily="2" charset="0"/>
              </a:rPr>
              <a:t>=mean(time))</a:t>
            </a:r>
          </a:p>
          <a:p>
            <a:r>
              <a:rPr lang="en-US" sz="1600" b="0" dirty="0" err="1">
                <a:latin typeface="Courier" pitchFamily="2" charset="0"/>
                <a:cs typeface="Arial" pitchFamily="-112" charset="0"/>
              </a:rPr>
              <a:t>cdat</a:t>
            </a:r>
            <a:endParaRPr lang="en-US" sz="1600" b="0" dirty="0">
              <a:latin typeface="Courier" pitchFamily="2" charset="0"/>
              <a:cs typeface="Arial" pitchFamily="-112" charset="0"/>
            </a:endParaRPr>
          </a:p>
          <a:p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US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icecream</a:t>
            </a:r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US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time.mean</a:t>
            </a:r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       no   29.4605</a:t>
            </a:r>
          </a:p>
          <a:p>
            <a:r>
              <a:rPr lang="en-US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2      yes   31.3355</a:t>
            </a:r>
          </a:p>
          <a:p>
            <a:endParaRPr lang="en-US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3256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 #</a:t>
            </a:r>
            <a:r>
              <a:rPr lang="en-US" b="0" dirty="0" err="1">
                <a:latin typeface="Courier" pitchFamily="2" charset="0"/>
              </a:rPr>
              <a:t>install.packages</a:t>
            </a:r>
            <a:r>
              <a:rPr lang="en-US" b="0" dirty="0">
                <a:latin typeface="Courier" pitchFamily="2" charset="0"/>
              </a:rPr>
              <a:t>("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")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dat,id,within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maze,between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icecream,dv</a:t>
            </a:r>
            <a:r>
              <a:rPr lang="en-US" b="0" dirty="0">
                <a:latin typeface="Courier" pitchFamily="2" charset="0"/>
              </a:rPr>
              <a:t>=time)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r>
              <a:rPr lang="en-US" sz="1600" b="0" dirty="0">
                <a:latin typeface="Courier" pitchFamily="2" charset="0"/>
              </a:rPr>
              <a:t>$ANOVA</a:t>
            </a:r>
          </a:p>
          <a:p>
            <a:r>
              <a:rPr lang="en-US" sz="1400" b="0" dirty="0">
                <a:latin typeface="Courier" pitchFamily="2" charset="0"/>
              </a:rPr>
              <a:t>        Effect </a:t>
            </a:r>
            <a:r>
              <a:rPr lang="en-US" sz="1400" b="0" dirty="0" err="1">
                <a:latin typeface="Courier" pitchFamily="2" charset="0"/>
              </a:rPr>
              <a:t>DFn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DFd</a:t>
            </a:r>
            <a:r>
              <a:rPr lang="en-US" sz="1400" b="0" dirty="0">
                <a:latin typeface="Courier" pitchFamily="2" charset="0"/>
              </a:rPr>
              <a:t>            F            p p&lt;.05          </a:t>
            </a:r>
            <a:r>
              <a:rPr lang="en-US" sz="1400" b="0" dirty="0" err="1">
                <a:latin typeface="Courier" pitchFamily="2" charset="0"/>
              </a:rPr>
              <a:t>ges</a:t>
            </a:r>
            <a:endParaRPr lang="en-US" sz="1400" b="0" dirty="0">
              <a:latin typeface="Courier" pitchFamily="2" charset="0"/>
            </a:endParaRPr>
          </a:p>
          <a:p>
            <a:r>
              <a:rPr lang="en-US" sz="1400" b="0" dirty="0">
                <a:latin typeface="Courier" pitchFamily="2" charset="0"/>
              </a:rPr>
              <a:t>2      </a:t>
            </a:r>
            <a:r>
              <a:rPr lang="en-US" sz="1400" b="0" dirty="0" err="1">
                <a:latin typeface="Courier" pitchFamily="2" charset="0"/>
              </a:rPr>
              <a:t>icecream</a:t>
            </a:r>
            <a:r>
              <a:rPr lang="en-US" sz="1400" b="0" dirty="0">
                <a:latin typeface="Courier" pitchFamily="2" charset="0"/>
              </a:rPr>
              <a:t>   1  30       3.153983e-01  5.785581e-01       1.987341e-03</a:t>
            </a:r>
          </a:p>
          <a:p>
            <a:r>
              <a:rPr lang="en-US" sz="1400" b="0" dirty="0">
                <a:latin typeface="Courier" pitchFamily="2" charset="0"/>
              </a:rPr>
              <a:t>3          maze   3  90       1.303667e+01  3.815230e-07     * 2.604904e-01</a:t>
            </a:r>
          </a:p>
          <a:p>
            <a:r>
              <a:rPr lang="en-US" sz="1400" b="0" dirty="0">
                <a:latin typeface="Courier" pitchFamily="2" charset="0"/>
              </a:rPr>
              <a:t>4 </a:t>
            </a:r>
            <a:r>
              <a:rPr lang="en-US" sz="1400" b="0" dirty="0" err="1">
                <a:latin typeface="Courier" pitchFamily="2" charset="0"/>
              </a:rPr>
              <a:t>icecream:maze</a:t>
            </a:r>
            <a:r>
              <a:rPr lang="en-US" sz="1400" b="0" dirty="0">
                <a:latin typeface="Courier" pitchFamily="2" charset="0"/>
              </a:rPr>
              <a:t>   3  90       1.637732e-04  9.999971e-01       4.425088e-06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30B197-3AC2-D140-B231-F891A087AED9}"/>
              </a:ext>
            </a:extLst>
          </p:cNvPr>
          <p:cNvGrpSpPr/>
          <p:nvPr/>
        </p:nvGrpSpPr>
        <p:grpSpPr>
          <a:xfrm>
            <a:off x="3276600" y="2230106"/>
            <a:ext cx="5181600" cy="3038573"/>
            <a:chOff x="3276600" y="2230106"/>
            <a:chExt cx="5181600" cy="303857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870734D-A1AF-B140-80E1-1AE1215BD005}"/>
                </a:ext>
              </a:extLst>
            </p:cNvPr>
            <p:cNvSpPr/>
            <p:nvPr/>
          </p:nvSpPr>
          <p:spPr bwMode="auto">
            <a:xfrm>
              <a:off x="5181600" y="2362200"/>
              <a:ext cx="1524000" cy="609599"/>
            </a:xfrm>
            <a:prstGeom prst="roundRect">
              <a:avLst/>
            </a:prstGeom>
            <a:noFill/>
            <a:ln w="381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DB3369-3FF2-6441-812B-EADBDAB003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4345349"/>
              <a:ext cx="51816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800" dirty="0">
                  <a:solidFill>
                    <a:srgbClr val="99CC00"/>
                  </a:solidFill>
                </a:rPr>
                <a:t>each is &lt;0.05 (3 effects) so we know something is going to be significant but don’t know yet what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50D93A6-7E2C-2144-9F1B-823CD1141EE8}"/>
                </a:ext>
              </a:extLst>
            </p:cNvPr>
            <p:cNvCxnSpPr/>
            <p:nvPr/>
          </p:nvCxnSpPr>
          <p:spPr bwMode="auto">
            <a:xfrm flipH="1">
              <a:off x="4800600" y="2777982"/>
              <a:ext cx="685800" cy="14130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BEE4D81-7298-9B48-B205-0BFBC8073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7689" y="2230106"/>
              <a:ext cx="378911" cy="360694"/>
              <a:chOff x="6324600" y="990600"/>
              <a:chExt cx="2438400" cy="2438400"/>
            </a:xfrm>
          </p:grpSpPr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F4A0ABCF-DDC0-6C4A-84C7-A13C3FC8E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990600"/>
                <a:ext cx="2438400" cy="2438400"/>
              </a:xfrm>
              <a:prstGeom prst="ellipse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endParaRPr lang="en-US" sz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A011BBF-E0A9-634B-92FE-0973E8CCB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4" y="1352046"/>
                <a:ext cx="2133603" cy="16002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r>
                  <a:rPr lang="en-US" sz="3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13" name="Group 9">
              <a:extLst>
                <a:ext uri="{FF2B5EF4-FFF2-40B4-BE49-F238E27FC236}">
                  <a16:creationId xmlns:a16="http://schemas.microsoft.com/office/drawing/2014/main" id="{E8F2509F-9000-E14C-841C-7269D16E67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99159" y="2458706"/>
              <a:ext cx="378911" cy="360694"/>
              <a:chOff x="6324600" y="990600"/>
              <a:chExt cx="2438400" cy="2438400"/>
            </a:xfrm>
          </p:grpSpPr>
          <p:sp>
            <p:nvSpPr>
              <p:cNvPr id="14" name="Oval 10">
                <a:extLst>
                  <a:ext uri="{FF2B5EF4-FFF2-40B4-BE49-F238E27FC236}">
                    <a16:creationId xmlns:a16="http://schemas.microsoft.com/office/drawing/2014/main" id="{2F7E3817-154E-BB4E-B7E3-A7849EB39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990600"/>
                <a:ext cx="2438400" cy="2438400"/>
              </a:xfrm>
              <a:prstGeom prst="ellipse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endParaRPr lang="en-US" sz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8A321E9-9EEA-3341-A75A-84377EEB2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4" y="1352046"/>
                <a:ext cx="2133603" cy="16002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r>
                  <a:rPr lang="en-US" sz="3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grpSp>
          <p:nvGrpSpPr>
            <p:cNvPr id="16" name="Group 9">
              <a:extLst>
                <a:ext uri="{FF2B5EF4-FFF2-40B4-BE49-F238E27FC236}">
                  <a16:creationId xmlns:a16="http://schemas.microsoft.com/office/drawing/2014/main" id="{A82D5548-E0FD-CA43-837C-8436A97DDD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02820" y="2687306"/>
              <a:ext cx="378911" cy="360694"/>
              <a:chOff x="6324600" y="990600"/>
              <a:chExt cx="2438400" cy="2438400"/>
            </a:xfrm>
          </p:grpSpPr>
          <p:sp>
            <p:nvSpPr>
              <p:cNvPr id="17" name="Oval 10">
                <a:extLst>
                  <a:ext uri="{FF2B5EF4-FFF2-40B4-BE49-F238E27FC236}">
                    <a16:creationId xmlns:a16="http://schemas.microsoft.com/office/drawing/2014/main" id="{CA4BB2F0-92C9-0844-828E-D289B67AD7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990600"/>
                <a:ext cx="2438400" cy="2438400"/>
              </a:xfrm>
              <a:prstGeom prst="ellipse">
                <a:avLst/>
              </a:prstGeom>
              <a:solidFill>
                <a:srgbClr val="99C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endParaRPr lang="en-US" sz="300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6B6F6F1-AD02-4A4E-A7EF-78B12D2F3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4" y="1352046"/>
                <a:ext cx="2133603" cy="16002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tIns="0" rIns="0" bIns="0" anchor="ctr" anchorCtr="1"/>
              <a:lstStyle/>
              <a:p>
                <a:r>
                  <a:rPr lang="en-US" sz="3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74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  <a:cs typeface="Arial" pitchFamily="-112" charset="0"/>
              </a:rPr>
              <a:t>#run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dat$time,dat$icecream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   no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yes &lt;2e-16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2A3DEACA-F605-F34B-8D12-F4A1AD380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effect on ice cream: the test literally allows us to “compare” ice cream vs. no ice cream</a:t>
            </a:r>
          </a:p>
        </p:txBody>
      </p:sp>
      <p:grpSp>
        <p:nvGrpSpPr>
          <p:cNvPr id="12" name="Group 9">
            <a:extLst>
              <a:ext uri="{FF2B5EF4-FFF2-40B4-BE49-F238E27FC236}">
                <a16:creationId xmlns:a16="http://schemas.microsoft.com/office/drawing/2014/main" id="{9D2633B9-3372-C24D-865F-7D4944492E70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732588"/>
            <a:ext cx="880533" cy="838201"/>
            <a:chOff x="6324600" y="990600"/>
            <a:chExt cx="2438400" cy="2438400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E103DABA-A784-EF4C-81B2-2D34D2A0E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EAF5A276-ABAC-9C4B-8D75-29ECE12CD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1385453"/>
              <a:ext cx="2133602" cy="1600202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8DC9A03-0AA1-C44C-AD4D-222C02B15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776" y="2209800"/>
            <a:ext cx="4643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everything &lt;0.05 = significant (no need to do the Bonferroni correction as already included) </a:t>
            </a:r>
          </a:p>
        </p:txBody>
      </p:sp>
    </p:spTree>
    <p:extLst>
      <p:ext uri="{BB962C8B-B14F-4D97-AF65-F5344CB8AC3E}">
        <p14:creationId xmlns:p14="http://schemas.microsoft.com/office/powerpoint/2010/main" val="25481021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2979232" y="1798861"/>
            <a:ext cx="3185535" cy="3260278"/>
            <a:chOff x="2244953" y="625922"/>
            <a:chExt cx="3185535" cy="326027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1524001"/>
              <a:ext cx="1098902" cy="2230898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625922"/>
              <a:ext cx="1098902" cy="3124200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2563079" y="4923061"/>
            <a:ext cx="4419600" cy="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2B8FEE7-B3FB-DD4D-9E01-DE90E6F48E63}"/>
              </a:ext>
            </a:extLst>
          </p:cNvPr>
          <p:cNvSpPr/>
          <p:nvPr/>
        </p:nvSpPr>
        <p:spPr>
          <a:xfrm rot="16200000">
            <a:off x="1838286" y="264410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time to escape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0AF57B-C013-B446-9FD7-9F450B4E0C52}"/>
              </a:ext>
            </a:extLst>
          </p:cNvPr>
          <p:cNvCxnSpPr>
            <a:cxnSpLocks/>
          </p:cNvCxnSpPr>
          <p:nvPr/>
        </p:nvCxnSpPr>
        <p:spPr bwMode="auto">
          <a:xfrm flipH="1">
            <a:off x="3810000" y="983451"/>
            <a:ext cx="1752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86ADD3-1A9B-694B-B6BC-FF5D07C28F09}"/>
              </a:ext>
            </a:extLst>
          </p:cNvPr>
          <p:cNvCxnSpPr>
            <a:cxnSpLocks/>
          </p:cNvCxnSpPr>
          <p:nvPr/>
        </p:nvCxnSpPr>
        <p:spPr bwMode="auto">
          <a:xfrm flipV="1">
            <a:off x="5562600" y="983451"/>
            <a:ext cx="0" cy="5733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70D2-8049-CF4E-87DC-F07901E30A3D}"/>
              </a:ext>
            </a:extLst>
          </p:cNvPr>
          <p:cNvSpPr/>
          <p:nvPr/>
        </p:nvSpPr>
        <p:spPr>
          <a:xfrm>
            <a:off x="2057400" y="546514"/>
            <a:ext cx="5692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comparable = having ice cream improve performance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675E8D-8C25-3444-9FD5-42A37B48C875}"/>
              </a:ext>
            </a:extLst>
          </p:cNvPr>
          <p:cNvCxnSpPr>
            <a:cxnSpLocks/>
          </p:cNvCxnSpPr>
          <p:nvPr/>
        </p:nvCxnSpPr>
        <p:spPr bwMode="auto">
          <a:xfrm flipV="1">
            <a:off x="3810000" y="983451"/>
            <a:ext cx="0" cy="13787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7266672-AFC0-8248-B44F-C292C3E96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9"/>
          <a:stretch/>
        </p:blipFill>
        <p:spPr>
          <a:xfrm>
            <a:off x="3613852" y="5133485"/>
            <a:ext cx="697096" cy="685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A4403F-99CA-D340-B04C-64C3E9EE7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9"/>
          <a:stretch/>
        </p:blipFill>
        <p:spPr>
          <a:xfrm>
            <a:off x="5312738" y="5207323"/>
            <a:ext cx="697096" cy="6858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088D225-3603-134A-B0B9-6529BBC31281}"/>
              </a:ext>
            </a:extLst>
          </p:cNvPr>
          <p:cNvGrpSpPr/>
          <p:nvPr/>
        </p:nvGrpSpPr>
        <p:grpSpPr>
          <a:xfrm>
            <a:off x="5109410" y="5121107"/>
            <a:ext cx="1066571" cy="830997"/>
            <a:chOff x="6017973" y="1984367"/>
            <a:chExt cx="592941" cy="4619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5FF17B-85D2-3942-955B-17F2C4F235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17973" y="1989145"/>
              <a:ext cx="583699" cy="45720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>
                  <a:alpha val="51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570A02-0F65-8E44-A4EF-13C31D41028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46407" y="1984367"/>
              <a:ext cx="564507" cy="46197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>
                  <a:alpha val="51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67915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dat$time,dat$maze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a       b      c 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7.4e-05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-      - 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5.8e-05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0.0427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- 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0.0017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0.0400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1.0000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C3505E9B-FE3E-E948-A9B7-34D41E72E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effect on maze: the test literally allows us to “compare” everything </a:t>
            </a:r>
            <a:r>
              <a:rPr lang="en-US" sz="3400" dirty="0">
                <a:solidFill>
                  <a:srgbClr val="FFC000"/>
                </a:solidFill>
              </a:rPr>
              <a:t>except d vs. c</a:t>
            </a:r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EE06444A-FC7A-1041-9561-593DD8FCA26E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732588"/>
            <a:ext cx="880533" cy="838201"/>
            <a:chOff x="6324600" y="990600"/>
            <a:chExt cx="2438400" cy="2438400"/>
          </a:xfrm>
        </p:grpSpPr>
        <p:sp>
          <p:nvSpPr>
            <p:cNvPr id="20" name="Oval 10">
              <a:extLst>
                <a:ext uri="{FF2B5EF4-FFF2-40B4-BE49-F238E27FC236}">
                  <a16:creationId xmlns:a16="http://schemas.microsoft.com/office/drawing/2014/main" id="{0E9C4A01-6CEA-DC4D-8105-888C97AB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0571A432-C2DC-BA43-96B9-266EDCA51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1385453"/>
              <a:ext cx="2133602" cy="1600202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0A614A-8B62-5E4E-B405-5DD7CB53D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375" y="2488033"/>
            <a:ext cx="4643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everything &lt;0.05 = significant (no need to do the Bonferroni correction as already included) </a:t>
            </a:r>
          </a:p>
        </p:txBody>
      </p:sp>
    </p:spTree>
    <p:extLst>
      <p:ext uri="{BB962C8B-B14F-4D97-AF65-F5344CB8AC3E}">
        <p14:creationId xmlns:p14="http://schemas.microsoft.com/office/powerpoint/2010/main" val="8588954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1254353" y="1387922"/>
            <a:ext cx="3185535" cy="3260278"/>
            <a:chOff x="2244953" y="625922"/>
            <a:chExt cx="3185535" cy="326027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666999"/>
              <a:ext cx="1098902" cy="1087899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625922"/>
              <a:ext cx="1098902" cy="3124200"/>
            </a:xfrm>
            <a:prstGeom prst="rect">
              <a:avLst/>
            </a:prstGeom>
            <a:solidFill>
              <a:srgbClr val="99CC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0E34B-3E98-284B-BEE8-05DCE21643D7}"/>
              </a:ext>
            </a:extLst>
          </p:cNvPr>
          <p:cNvSpPr/>
          <p:nvPr/>
        </p:nvSpPr>
        <p:spPr bwMode="auto">
          <a:xfrm>
            <a:off x="5010088" y="2405203"/>
            <a:ext cx="1098902" cy="2116474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D229E-F1A4-FF40-8E40-9394A9052143}"/>
              </a:ext>
            </a:extLst>
          </p:cNvPr>
          <p:cNvSpPr/>
          <p:nvPr/>
        </p:nvSpPr>
        <p:spPr bwMode="auto">
          <a:xfrm>
            <a:off x="6673498" y="2548031"/>
            <a:ext cx="1098902" cy="1973645"/>
          </a:xfrm>
          <a:prstGeom prst="rect">
            <a:avLst/>
          </a:prstGeom>
          <a:solidFill>
            <a:srgbClr val="99CC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4512122"/>
            <a:ext cx="7696200" cy="4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9C4CC-BA61-6A43-9422-9AA65A8E5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" t="5444" r="50769" b="55726"/>
          <a:stretch/>
        </p:blipFill>
        <p:spPr>
          <a:xfrm>
            <a:off x="1786827" y="4612469"/>
            <a:ext cx="869016" cy="7873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EA0F01-9121-7C40-8DC4-DB794CF41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23" t="4478" r="2023" b="56692"/>
          <a:stretch/>
        </p:blipFill>
        <p:spPr>
          <a:xfrm>
            <a:off x="3455929" y="4612469"/>
            <a:ext cx="869016" cy="787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C5793A-D533-3E47-AD26-7C84ABA9C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8" t="48238" r="48598" b="12932"/>
          <a:stretch/>
        </p:blipFill>
        <p:spPr>
          <a:xfrm>
            <a:off x="5181600" y="4612469"/>
            <a:ext cx="869016" cy="787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9CA971-AC92-AB40-BC35-70B88459D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45" t="48874" r="1301" b="12296"/>
          <a:stretch/>
        </p:blipFill>
        <p:spPr>
          <a:xfrm>
            <a:off x="6794133" y="4589637"/>
            <a:ext cx="869016" cy="7873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8FEE7-B3FB-DD4D-9E01-DE90E6F48E63}"/>
              </a:ext>
            </a:extLst>
          </p:cNvPr>
          <p:cNvSpPr/>
          <p:nvPr/>
        </p:nvSpPr>
        <p:spPr>
          <a:xfrm rot="16200000">
            <a:off x="113407" y="2233169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time to escape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CC4AE9-D58B-0140-8272-A54BD505A5AD}"/>
              </a:ext>
            </a:extLst>
          </p:cNvPr>
          <p:cNvCxnSpPr>
            <a:cxnSpLocks/>
          </p:cNvCxnSpPr>
          <p:nvPr/>
        </p:nvCxnSpPr>
        <p:spPr bwMode="auto">
          <a:xfrm flipV="1">
            <a:off x="5512301" y="1828800"/>
            <a:ext cx="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E0D00A-18D6-3A4F-9634-466E211ECE81}"/>
              </a:ext>
            </a:extLst>
          </p:cNvPr>
          <p:cNvCxnSpPr>
            <a:cxnSpLocks/>
          </p:cNvCxnSpPr>
          <p:nvPr/>
        </p:nvCxnSpPr>
        <p:spPr bwMode="auto">
          <a:xfrm flipH="1">
            <a:off x="5512301" y="1828800"/>
            <a:ext cx="1752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2A8A4F-B56B-A84F-B816-D1AF11D81D30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4901" y="1828800"/>
            <a:ext cx="0" cy="5733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FAF236-A4E6-5242-B764-C89E5F90F2B0}"/>
              </a:ext>
            </a:extLst>
          </p:cNvPr>
          <p:cNvCxnSpPr>
            <a:cxnSpLocks/>
          </p:cNvCxnSpPr>
          <p:nvPr/>
        </p:nvCxnSpPr>
        <p:spPr bwMode="auto">
          <a:xfrm flipV="1">
            <a:off x="6080556" y="1549270"/>
            <a:ext cx="583699" cy="45720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>
                <a:alpha val="51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814843-E880-4F48-93BE-2AF72C6ED82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08990" y="1544492"/>
            <a:ext cx="564507" cy="4619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>
                <a:alpha val="51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75B494D-A11A-7A4E-93CD-4EB446F0555D}"/>
              </a:ext>
            </a:extLst>
          </p:cNvPr>
          <p:cNvSpPr/>
          <p:nvPr/>
        </p:nvSpPr>
        <p:spPr>
          <a:xfrm>
            <a:off x="5125910" y="120186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all comparable but this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097963-C303-344C-AD4D-126693210D6F}"/>
              </a:ext>
            </a:extLst>
          </p:cNvPr>
          <p:cNvSpPr/>
          <p:nvPr/>
        </p:nvSpPr>
        <p:spPr>
          <a:xfrm>
            <a:off x="1818862" y="372040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Best!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B64223-5E51-E24A-B470-C788795FE7D4}"/>
              </a:ext>
            </a:extLst>
          </p:cNvPr>
          <p:cNvSpPr/>
          <p:nvPr/>
        </p:nvSpPr>
        <p:spPr>
          <a:xfrm>
            <a:off x="3487048" y="2745876"/>
            <a:ext cx="783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Worst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593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 #</a:t>
            </a:r>
            <a:r>
              <a:rPr lang="en-US" b="0" dirty="0" err="1">
                <a:latin typeface="Courier" pitchFamily="2" charset="0"/>
              </a:rPr>
              <a:t>install.packages</a:t>
            </a:r>
            <a:r>
              <a:rPr lang="en-US" b="0" dirty="0">
                <a:latin typeface="Courier" pitchFamily="2" charset="0"/>
              </a:rPr>
              <a:t>("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")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dat,id,within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maze,between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icecream,dv</a:t>
            </a:r>
            <a:r>
              <a:rPr lang="en-US" b="0" dirty="0">
                <a:latin typeface="Courier" pitchFamily="2" charset="0"/>
              </a:rPr>
              <a:t>=time)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r>
              <a:rPr lang="en-US" sz="1600" b="0" dirty="0">
                <a:latin typeface="Courier" pitchFamily="2" charset="0"/>
              </a:rPr>
              <a:t>$ANOVA</a:t>
            </a:r>
          </a:p>
          <a:p>
            <a:r>
              <a:rPr lang="en-US" sz="1400" b="0" dirty="0">
                <a:latin typeface="Courier" pitchFamily="2" charset="0"/>
              </a:rPr>
              <a:t>        Effect </a:t>
            </a:r>
            <a:r>
              <a:rPr lang="en-US" sz="1400" b="0" dirty="0" err="1">
                <a:latin typeface="Courier" pitchFamily="2" charset="0"/>
              </a:rPr>
              <a:t>DFn</a:t>
            </a:r>
            <a:r>
              <a:rPr lang="en-US" sz="1400" b="0" dirty="0">
                <a:latin typeface="Courier" pitchFamily="2" charset="0"/>
              </a:rPr>
              <a:t> </a:t>
            </a:r>
            <a:r>
              <a:rPr lang="en-US" sz="1400" b="0" dirty="0" err="1">
                <a:latin typeface="Courier" pitchFamily="2" charset="0"/>
              </a:rPr>
              <a:t>DFd</a:t>
            </a:r>
            <a:r>
              <a:rPr lang="en-US" sz="1400" b="0" dirty="0">
                <a:latin typeface="Courier" pitchFamily="2" charset="0"/>
              </a:rPr>
              <a:t>            F            p p&lt;.05          </a:t>
            </a:r>
            <a:r>
              <a:rPr lang="en-US" sz="1400" b="0" dirty="0" err="1">
                <a:latin typeface="Courier" pitchFamily="2" charset="0"/>
              </a:rPr>
              <a:t>ges</a:t>
            </a:r>
            <a:endParaRPr lang="en-US" sz="1400" b="0" dirty="0">
              <a:latin typeface="Courier" pitchFamily="2" charset="0"/>
            </a:endParaRPr>
          </a:p>
          <a:p>
            <a:r>
              <a:rPr lang="en-US" sz="1400" b="0" dirty="0">
                <a:latin typeface="Courier" pitchFamily="2" charset="0"/>
              </a:rPr>
              <a:t>2      </a:t>
            </a:r>
            <a:r>
              <a:rPr lang="en-US" sz="1400" b="0" dirty="0" err="1">
                <a:latin typeface="Courier" pitchFamily="2" charset="0"/>
              </a:rPr>
              <a:t>icecream</a:t>
            </a:r>
            <a:r>
              <a:rPr lang="en-US" sz="1400" b="0" dirty="0">
                <a:latin typeface="Courier" pitchFamily="2" charset="0"/>
              </a:rPr>
              <a:t>   1  30       3.153983e-01  5.785581e-01       1.987341e-03</a:t>
            </a:r>
          </a:p>
          <a:p>
            <a:r>
              <a:rPr lang="en-US" sz="1400" b="0" dirty="0">
                <a:latin typeface="Courier" pitchFamily="2" charset="0"/>
              </a:rPr>
              <a:t>3          maze   3  90       1.303667e+01  3.815230e-07     * 2.604904e-01</a:t>
            </a:r>
          </a:p>
          <a:p>
            <a:r>
              <a:rPr lang="en-US" sz="1400" b="0" dirty="0">
                <a:latin typeface="Courier" pitchFamily="2" charset="0"/>
              </a:rPr>
              <a:t>4 </a:t>
            </a:r>
            <a:r>
              <a:rPr lang="en-US" sz="1400" b="0" dirty="0" err="1">
                <a:latin typeface="Courier" pitchFamily="2" charset="0"/>
              </a:rPr>
              <a:t>icecream:maze</a:t>
            </a:r>
            <a:r>
              <a:rPr lang="en-US" sz="1400" b="0" dirty="0">
                <a:latin typeface="Courier" pitchFamily="2" charset="0"/>
              </a:rPr>
              <a:t>   3  90       1.637732e-04  9.999971e-01       4.425088e-06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70734D-A1AF-B140-80E1-1AE1215BD005}"/>
              </a:ext>
            </a:extLst>
          </p:cNvPr>
          <p:cNvSpPr/>
          <p:nvPr/>
        </p:nvSpPr>
        <p:spPr bwMode="auto">
          <a:xfrm>
            <a:off x="5181600" y="2777982"/>
            <a:ext cx="1524000" cy="193817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B3369-3FF2-6441-812B-EADBDAB00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352" y="4191000"/>
            <a:ext cx="49674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last one is what we call “interaction”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50D93A6-7E2C-2144-9F1B-823CD1141EE8}"/>
              </a:ext>
            </a:extLst>
          </p:cNvPr>
          <p:cNvCxnSpPr>
            <a:cxnSpLocks/>
          </p:cNvCxnSpPr>
          <p:nvPr/>
        </p:nvCxnSpPr>
        <p:spPr bwMode="auto">
          <a:xfrm flipH="1">
            <a:off x="4800600" y="2971799"/>
            <a:ext cx="381000" cy="12192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FEFDF647-D2AB-2743-825F-EF16DFBF4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effect on interaction</a:t>
            </a:r>
            <a:endParaRPr lang="en-US" sz="3400" dirty="0">
              <a:solidFill>
                <a:srgbClr val="FFC000"/>
              </a:solidFill>
            </a:endParaRPr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61CBDC71-3232-4D46-AFD8-3B4DCF56F4F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732588"/>
            <a:ext cx="880533" cy="838201"/>
            <a:chOff x="6324600" y="990600"/>
            <a:chExt cx="2438400" cy="2438400"/>
          </a:xfrm>
        </p:grpSpPr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E03B8552-F3EB-A14F-AB50-CAA1D5B10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EA9B046F-F785-3847-B64D-0E1AFCD88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1385453"/>
              <a:ext cx="2133602" cy="1600202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96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762000" y="609600"/>
            <a:ext cx="5410200" cy="162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		# of persons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like BP 	        11		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Dislike BP  	       139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		   150 (total)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9620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only if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dat_ice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= subset(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dat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,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icecream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== </a:t>
            </a:r>
            <a:r>
              <a:rPr lang="en-US" b="0" dirty="0">
                <a:latin typeface="Courier" pitchFamily="2" charset="0"/>
              </a:rPr>
              <a:t>"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yes</a:t>
            </a:r>
            <a:r>
              <a:rPr lang="en-US" b="0" dirty="0">
                <a:latin typeface="Courier" pitchFamily="2" charset="0"/>
              </a:rPr>
              <a:t>"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)</a:t>
            </a: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dat_ice$time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dat_ice$maze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  a     b     c    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-    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0.375 -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0.076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0.365 1.000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dat_noice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= subset(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dat,icecream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== </a:t>
            </a:r>
            <a:r>
              <a:rPr lang="en-US" b="0" dirty="0">
                <a:latin typeface="Courier" pitchFamily="2" charset="0"/>
              </a:rPr>
              <a:t>"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no</a:t>
            </a:r>
            <a:r>
              <a:rPr lang="en-US" b="0" dirty="0">
                <a:latin typeface="Courier" pitchFamily="2" charset="0"/>
              </a:rPr>
              <a:t>"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)</a:t>
            </a: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dat_noice$time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dat_noice$maze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a     b     c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0.015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-    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0.013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0.385 -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</a:t>
            </a:r>
            <a:r>
              <a:rPr lang="en-GB" u="sng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0.073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0.370 1.000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6F0BA-97E4-7B49-88F8-30982917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594" y="2133600"/>
            <a:ext cx="4643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everything &lt;0.05 = significant (no need to do the Bonferroni correction as already included)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ADFA6-14CC-3C4A-BCBB-F03D3950E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8876" y="5257800"/>
            <a:ext cx="4643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everything &lt;0.05 = significant (no need to do the Bonferroni correction as already included) </a:t>
            </a:r>
          </a:p>
        </p:txBody>
      </p:sp>
    </p:spTree>
    <p:extLst>
      <p:ext uri="{BB962C8B-B14F-4D97-AF65-F5344CB8AC3E}">
        <p14:creationId xmlns:p14="http://schemas.microsoft.com/office/powerpoint/2010/main" val="36692388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library(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tidyverse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)</a:t>
            </a: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datmale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= </a:t>
            </a:r>
            <a:r>
              <a:rPr lang="en-GB" sz="1400" b="0" dirty="0" err="1">
                <a:latin typeface="Courier" pitchFamily="2" charset="0"/>
                <a:cs typeface="Arial" pitchFamily="-112" charset="0"/>
              </a:rPr>
              <a:t>read_csv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("</a:t>
            </a:r>
            <a:r>
              <a:rPr lang="en-GB" sz="1400" b="0" dirty="0" err="1">
                <a:latin typeface="Courier" pitchFamily="2" charset="0"/>
                <a:cs typeface="Arial" pitchFamily="-112" charset="0"/>
              </a:rPr>
              <a:t>anovamaze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 2.csv") %&gt;% filter(</a:t>
            </a:r>
            <a:r>
              <a:rPr lang="en-GB" sz="1400" dirty="0"/>
              <a:t>`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gender</a:t>
            </a:r>
            <a:r>
              <a:rPr lang="en-GB" sz="1400" dirty="0"/>
              <a:t>`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== "male")</a:t>
            </a: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datfemale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= </a:t>
            </a:r>
            <a:r>
              <a:rPr lang="en-GB" sz="1400" b="0" dirty="0" err="1">
                <a:latin typeface="Courier" pitchFamily="2" charset="0"/>
                <a:cs typeface="Arial" pitchFamily="-112" charset="0"/>
              </a:rPr>
              <a:t>read_csv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("</a:t>
            </a:r>
            <a:r>
              <a:rPr lang="en-GB" sz="1400" b="0" dirty="0" err="1">
                <a:latin typeface="Courier" pitchFamily="2" charset="0"/>
                <a:cs typeface="Arial" pitchFamily="-112" charset="0"/>
              </a:rPr>
              <a:t>anovamaze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 2.csv") %&gt;% filter(</a:t>
            </a:r>
            <a:r>
              <a:rPr lang="en-GB" sz="1400" dirty="0"/>
              <a:t>`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gender</a:t>
            </a:r>
            <a:r>
              <a:rPr lang="en-GB" sz="1400" dirty="0"/>
              <a:t>`</a:t>
            </a:r>
            <a:r>
              <a:rPr lang="en-GB" sz="1400" b="0" dirty="0">
                <a:latin typeface="Courier" pitchFamily="2" charset="0"/>
                <a:cs typeface="Arial" pitchFamily="-112" charset="0"/>
              </a:rPr>
              <a:t>== "female")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datmale$time,datmale$group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0.015 -    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0.015 0.375 -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0.076 0.365 1.000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datfemale$time,datfemale$group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paired=TRUE,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a     b     c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b 0.015 -    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c 0.013 0.385 -    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 0.073 0.370 1.000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3177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5194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762000" y="609600"/>
            <a:ext cx="8610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		# of persons     %expected	    # expected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like BP 	        11		25%	        37.5</a:t>
            </a:r>
            <a:r>
              <a:rPr lang="en-GB" sz="1400" b="0" dirty="0">
                <a:solidFill>
                  <a:srgbClr val="222222"/>
                </a:solidFill>
                <a:latin typeface="arial" panose="020B0604020202020204" pitchFamily="34" charset="0"/>
              </a:rPr>
              <a:t> (25% of 150)</a:t>
            </a:r>
          </a:p>
          <a:p>
            <a:pPr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Dislike BP  	       139		75%	       112.5 </a:t>
            </a:r>
            <a:r>
              <a:rPr lang="en-GB" sz="1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(75% of 150)</a:t>
            </a: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		   150 (total)	         100%        150 (total)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D5C075-DB15-F240-9AAD-7C06FFADB5A2}"/>
              </a:ext>
            </a:extLst>
          </p:cNvPr>
          <p:cNvGrpSpPr/>
          <p:nvPr/>
        </p:nvGrpSpPr>
        <p:grpSpPr>
          <a:xfrm>
            <a:off x="2057399" y="2315049"/>
            <a:ext cx="6733925" cy="3298616"/>
            <a:chOff x="2057399" y="2315049"/>
            <a:chExt cx="6733925" cy="329861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B0C49F-744E-4046-BC3B-EC058A671D39}"/>
                </a:ext>
              </a:extLst>
            </p:cNvPr>
            <p:cNvGrpSpPr/>
            <p:nvPr/>
          </p:nvGrpSpPr>
          <p:grpSpPr>
            <a:xfrm>
              <a:off x="2057399" y="2315049"/>
              <a:ext cx="6733925" cy="2599593"/>
              <a:chOff x="2057399" y="2315049"/>
              <a:chExt cx="6733925" cy="259959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1FEB038-5820-3840-9639-EDD82D02B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7399" y="3657600"/>
                <a:ext cx="3125307" cy="1257042"/>
              </a:xfrm>
              <a:prstGeom prst="rect">
                <a:avLst/>
              </a:prstGeom>
            </p:spPr>
          </p:pic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57E4E4-17B0-244B-A910-8A0F3971F5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8917" y="2315049"/>
                <a:ext cx="4406565" cy="1593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ＭＳ Ｐゴシック" charset="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99CC00"/>
                    </a:solidFill>
                    <a:latin typeface="Arial" charset="0"/>
                    <a:cs typeface="Arial" charset="0"/>
                  </a:rPr>
                  <a:t>observed cases</a:t>
                </a: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29EEE6D-3466-0A46-8C82-61C09F6F835E}"/>
                  </a:ext>
                </a:extLst>
              </p:cNvPr>
              <p:cNvSpPr/>
              <p:nvPr/>
            </p:nvSpPr>
            <p:spPr bwMode="auto">
              <a:xfrm>
                <a:off x="3978323" y="2531796"/>
                <a:ext cx="822278" cy="1134979"/>
              </a:xfrm>
              <a:custGeom>
                <a:avLst/>
                <a:gdLst>
                  <a:gd name="connsiteX0" fmla="*/ 0 w 736979"/>
                  <a:gd name="connsiteY0" fmla="*/ 516397 h 516397"/>
                  <a:gd name="connsiteX1" fmla="*/ 423081 w 736979"/>
                  <a:gd name="connsiteY1" fmla="*/ 66021 h 516397"/>
                  <a:gd name="connsiteX2" fmla="*/ 736979 w 736979"/>
                  <a:gd name="connsiteY2" fmla="*/ 11430 h 51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979" h="516397">
                    <a:moveTo>
                      <a:pt x="0" y="516397"/>
                    </a:moveTo>
                    <a:cubicBezTo>
                      <a:pt x="150125" y="333289"/>
                      <a:pt x="300251" y="150182"/>
                      <a:pt x="423081" y="66021"/>
                    </a:cubicBezTo>
                    <a:cubicBezTo>
                      <a:pt x="545911" y="-18140"/>
                      <a:pt x="641445" y="-3355"/>
                      <a:pt x="736979" y="1143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BCC832B-B02F-994C-9478-E697587B13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4759" y="2990912"/>
                <a:ext cx="4406565" cy="1593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ＭＳ Ｐゴシック" charset="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99CC00"/>
                    </a:solidFill>
                    <a:latin typeface="Arial" charset="0"/>
                    <a:cs typeface="Arial" charset="0"/>
                  </a:rPr>
                  <a:t>expected cases</a:t>
                </a: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C4ACAB5-541A-124B-B178-8A788F21A059}"/>
                  </a:ext>
                </a:extLst>
              </p:cNvPr>
              <p:cNvSpPr/>
              <p:nvPr/>
            </p:nvSpPr>
            <p:spPr bwMode="auto">
              <a:xfrm>
                <a:off x="4800601" y="3361005"/>
                <a:ext cx="609598" cy="385618"/>
              </a:xfrm>
              <a:custGeom>
                <a:avLst/>
                <a:gdLst>
                  <a:gd name="connsiteX0" fmla="*/ 0 w 736979"/>
                  <a:gd name="connsiteY0" fmla="*/ 516397 h 516397"/>
                  <a:gd name="connsiteX1" fmla="*/ 423081 w 736979"/>
                  <a:gd name="connsiteY1" fmla="*/ 66021 h 516397"/>
                  <a:gd name="connsiteX2" fmla="*/ 736979 w 736979"/>
                  <a:gd name="connsiteY2" fmla="*/ 11430 h 51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979" h="516397">
                    <a:moveTo>
                      <a:pt x="0" y="516397"/>
                    </a:moveTo>
                    <a:cubicBezTo>
                      <a:pt x="150125" y="333289"/>
                      <a:pt x="300251" y="150182"/>
                      <a:pt x="423081" y="66021"/>
                    </a:cubicBezTo>
                    <a:cubicBezTo>
                      <a:pt x="545911" y="-18140"/>
                      <a:pt x="641445" y="-3355"/>
                      <a:pt x="736979" y="1143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DED95E8-8E14-B94E-A53B-E3F1C749B9FF}"/>
                    </a:ext>
                  </a:extLst>
                </p:cNvPr>
                <p:cNvSpPr/>
                <p:nvPr/>
              </p:nvSpPr>
              <p:spPr>
                <a:xfrm>
                  <a:off x="2675060" y="4944956"/>
                  <a:ext cx="3419398" cy="6687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2400" b="0" dirty="0">
                      <a:solidFill>
                        <a:srgbClr val="222222"/>
                      </a:solidFill>
                      <a:latin typeface="arial" panose="020B0604020202020204" pitchFamily="34" charset="0"/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11−37.5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37.5</m:t>
                          </m:r>
                        </m:den>
                      </m:f>
                      <m:r>
                        <a:rPr lang="en-US" sz="2400" b="1" i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GB" sz="2400" b="0" dirty="0">
                      <a:solidFill>
                        <a:srgbClr val="222222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400" b="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112</m:t>
                                  </m:r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  <m:r>
                            <a:rPr lang="en-US" sz="2400" b="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.5</m:t>
                          </m:r>
                        </m:den>
                      </m:f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DED95E8-8E14-B94E-A53B-E3F1C749B9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060" y="4944956"/>
                  <a:ext cx="3419398" cy="668709"/>
                </a:xfrm>
                <a:prstGeom prst="rect">
                  <a:avLst/>
                </a:prstGeom>
                <a:blipFill>
                  <a:blip r:embed="rId4"/>
                  <a:stretch>
                    <a:fillRect l="-259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82D3D80-8CFA-D14A-B4B2-A49467728C37}"/>
                    </a:ext>
                  </a:extLst>
                </p:cNvPr>
                <p:cNvSpPr/>
                <p:nvPr/>
              </p:nvSpPr>
              <p:spPr>
                <a:xfrm>
                  <a:off x="6172199" y="5026135"/>
                  <a:ext cx="119135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2400" b="0" dirty="0">
                      <a:solidFill>
                        <a:srgbClr val="222222"/>
                      </a:solidFill>
                      <a:latin typeface="arial" panose="020B0604020202020204" pitchFamily="34" charset="0"/>
                    </a:rPr>
                    <a:t>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24.96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82D3D80-8CFA-D14A-B4B2-A49467728C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199" y="5026135"/>
                  <a:ext cx="119135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7368" t="-13889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326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4549</Words>
  <Application>Microsoft Macintosh PowerPoint</Application>
  <PresentationFormat>On-screen Show (4:3)</PresentationFormat>
  <Paragraphs>925</Paragraphs>
  <Slides>82</Slides>
  <Notes>38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Arial</vt:lpstr>
      <vt:lpstr>Arial</vt:lpstr>
      <vt:lpstr>Cambria Math</vt:lpstr>
      <vt:lpstr>Courier</vt:lpstr>
      <vt:lpstr>Helvetica Neue Light</vt:lpstr>
      <vt:lpstr>Lucida Sans Unicode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contingency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R</vt:lpstr>
      <vt:lpstr>PowerPoint Presentation</vt:lpstr>
      <vt:lpstr>PowerPoint Presentation</vt:lpstr>
      <vt:lpstr>PowerPoint Presentation</vt:lpstr>
      <vt:lpstr>pre-summary</vt:lpstr>
      <vt:lpstr>PowerPoint Presentation</vt:lpstr>
      <vt:lpstr>PowerPoint Presentation</vt:lpstr>
      <vt:lpstr>PowerPoint Presentation</vt:lpstr>
      <vt:lpstr>PowerPoint Presentation</vt:lpstr>
      <vt:lpstr>recognizing 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navigating the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take away</vt:lpstr>
      <vt:lpstr>unit menu</vt:lpstr>
      <vt:lpstr>end</vt:lpstr>
      <vt:lpstr>density and sampling distribution</vt:lpstr>
      <vt:lpstr>PowerPoint Presentation</vt:lpstr>
      <vt:lpstr>anova bis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 Roudaut</dc:creator>
  <cp:lastModifiedBy>Anne Roudaut</cp:lastModifiedBy>
  <cp:revision>47</cp:revision>
  <dcterms:created xsi:type="dcterms:W3CDTF">2019-12-03T09:08:29Z</dcterms:created>
  <dcterms:modified xsi:type="dcterms:W3CDTF">2019-12-03T09:54:29Z</dcterms:modified>
</cp:coreProperties>
</file>